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483" r:id="rId2"/>
    <p:sldId id="491" r:id="rId3"/>
    <p:sldId id="540" r:id="rId4"/>
    <p:sldId id="494" r:id="rId5"/>
    <p:sldId id="492" r:id="rId6"/>
    <p:sldId id="541" r:id="rId7"/>
    <p:sldId id="497" r:id="rId8"/>
    <p:sldId id="498" r:id="rId9"/>
    <p:sldId id="542" r:id="rId10"/>
    <p:sldId id="543" r:id="rId11"/>
    <p:sldId id="544" r:id="rId12"/>
  </p:sldIdLst>
  <p:sldSz cx="9144000" cy="6858000" type="screen4x3"/>
  <p:notesSz cx="6797675" cy="9926638"/>
  <p:defaultTextStyle>
    <a:defPPr>
      <a:defRPr lang="nl-NL"/>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525">
          <p15:clr>
            <a:srgbClr val="A4A3A4"/>
          </p15:clr>
        </p15:guide>
        <p15:guide id="2" orient="horz" pos="1117">
          <p15:clr>
            <a:srgbClr val="A4A3A4"/>
          </p15:clr>
        </p15:guide>
        <p15:guide id="3" pos="726">
          <p15:clr>
            <a:srgbClr val="A4A3A4"/>
          </p15:clr>
        </p15:guide>
        <p15:guide id="4" pos="59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C5AA"/>
    <a:srgbClr val="33C7C0"/>
    <a:srgbClr val="D3CAC5"/>
    <a:srgbClr val="8B79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65" autoAdjust="0"/>
    <p:restoredTop sz="99813" autoAdjust="0"/>
  </p:normalViewPr>
  <p:slideViewPr>
    <p:cSldViewPr>
      <p:cViewPr varScale="1">
        <p:scale>
          <a:sx n="181" d="100"/>
          <a:sy n="181" d="100"/>
        </p:scale>
        <p:origin x="176" y="336"/>
      </p:cViewPr>
      <p:guideLst>
        <p:guide orient="horz" pos="1525"/>
        <p:guide orient="horz" pos="1117"/>
        <p:guide pos="726"/>
        <p:guide pos="5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18" d="100"/>
          <a:sy n="118" d="100"/>
        </p:scale>
        <p:origin x="-2004" y="-90"/>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9"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332"/>
          </a:xfrm>
          <a:prstGeom prst="rect">
            <a:avLst/>
          </a:prstGeom>
        </p:spPr>
        <p:txBody>
          <a:bodyPr vert="horz" lIns="90727" tIns="45363" rIns="90727" bIns="45363" rtlCol="0"/>
          <a:lstStyle>
            <a:lvl1pPr algn="l">
              <a:defRPr sz="1200"/>
            </a:lvl1pPr>
          </a:lstStyle>
          <a:p>
            <a:r>
              <a:rPr lang="nl-NL"/>
              <a:t>Alimentatie en inkomen</a:t>
            </a:r>
          </a:p>
        </p:txBody>
      </p:sp>
      <p:sp>
        <p:nvSpPr>
          <p:cNvPr id="3" name="Date Placeholder 2"/>
          <p:cNvSpPr>
            <a:spLocks noGrp="1"/>
          </p:cNvSpPr>
          <p:nvPr>
            <p:ph type="dt" sz="quarter" idx="1"/>
          </p:nvPr>
        </p:nvSpPr>
        <p:spPr>
          <a:xfrm>
            <a:off x="3850445" y="1"/>
            <a:ext cx="2945659" cy="496332"/>
          </a:xfrm>
          <a:prstGeom prst="rect">
            <a:avLst/>
          </a:prstGeom>
        </p:spPr>
        <p:txBody>
          <a:bodyPr vert="horz" lIns="90727" tIns="45363" rIns="90727" bIns="45363" rtlCol="0"/>
          <a:lstStyle>
            <a:lvl1pPr algn="r">
              <a:defRPr sz="1200"/>
            </a:lvl1pPr>
          </a:lstStyle>
          <a:p>
            <a:endParaRPr lang="nl-NL"/>
          </a:p>
        </p:txBody>
      </p:sp>
      <p:sp>
        <p:nvSpPr>
          <p:cNvPr id="4" name="Footer Placeholder 3"/>
          <p:cNvSpPr>
            <a:spLocks noGrp="1"/>
          </p:cNvSpPr>
          <p:nvPr>
            <p:ph type="ftr" sz="quarter" idx="2"/>
          </p:nvPr>
        </p:nvSpPr>
        <p:spPr>
          <a:xfrm>
            <a:off x="1" y="9428584"/>
            <a:ext cx="2945659" cy="496332"/>
          </a:xfrm>
          <a:prstGeom prst="rect">
            <a:avLst/>
          </a:prstGeom>
        </p:spPr>
        <p:txBody>
          <a:bodyPr vert="horz" lIns="90727" tIns="45363" rIns="90727" bIns="45363" rtlCol="0" anchor="b"/>
          <a:lstStyle>
            <a:lvl1pPr algn="l">
              <a:defRPr sz="1200"/>
            </a:lvl1pPr>
          </a:lstStyle>
          <a:p>
            <a:r>
              <a:rPr lang="nl-NL"/>
              <a:t>Damste Opleidingen </a:t>
            </a:r>
          </a:p>
        </p:txBody>
      </p:sp>
      <p:sp>
        <p:nvSpPr>
          <p:cNvPr id="5" name="Slide Number Placeholder 4"/>
          <p:cNvSpPr>
            <a:spLocks noGrp="1"/>
          </p:cNvSpPr>
          <p:nvPr>
            <p:ph type="sldNum" sz="quarter" idx="3"/>
          </p:nvPr>
        </p:nvSpPr>
        <p:spPr>
          <a:xfrm>
            <a:off x="3850445" y="9428584"/>
            <a:ext cx="2945659" cy="496332"/>
          </a:xfrm>
          <a:prstGeom prst="rect">
            <a:avLst/>
          </a:prstGeom>
        </p:spPr>
        <p:txBody>
          <a:bodyPr vert="horz" lIns="90727" tIns="45363" rIns="90727" bIns="45363" rtlCol="0" anchor="b"/>
          <a:lstStyle>
            <a:lvl1pPr algn="r">
              <a:defRPr sz="1200"/>
            </a:lvl1pPr>
          </a:lstStyle>
          <a:p>
            <a:fld id="{263EC362-9515-40BA-9F67-9DF56ADA4739}" type="slidenum">
              <a:rPr lang="nl-NL" smtClean="0"/>
              <a:t>‹nr.›</a:t>
            </a:fld>
            <a:endParaRPr lang="nl-NL"/>
          </a:p>
        </p:txBody>
      </p:sp>
    </p:spTree>
    <p:extLst>
      <p:ext uri="{BB962C8B-B14F-4D97-AF65-F5344CB8AC3E}">
        <p14:creationId xmlns:p14="http://schemas.microsoft.com/office/powerpoint/2010/main" val="3602320508"/>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1"/>
            <a:ext cx="2945659" cy="496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727" tIns="45363" rIns="90727" bIns="45363" numCol="1" anchor="t" anchorCtr="0" compatLnSpc="1">
            <a:prstTxWarp prst="textNoShape">
              <a:avLst/>
            </a:prstTxWarp>
          </a:bodyPr>
          <a:lstStyle>
            <a:lvl1pPr>
              <a:defRPr sz="1200">
                <a:latin typeface="Arial" charset="0"/>
              </a:defRPr>
            </a:lvl1pPr>
          </a:lstStyle>
          <a:p>
            <a:r>
              <a:rPr lang="nl-NL"/>
              <a:t>Alimentatie en inkomen</a:t>
            </a:r>
          </a:p>
        </p:txBody>
      </p:sp>
      <p:sp>
        <p:nvSpPr>
          <p:cNvPr id="20483" name="Rectangle 3"/>
          <p:cNvSpPr>
            <a:spLocks noGrp="1" noChangeArrowheads="1"/>
          </p:cNvSpPr>
          <p:nvPr>
            <p:ph type="dt" idx="1"/>
          </p:nvPr>
        </p:nvSpPr>
        <p:spPr bwMode="auto">
          <a:xfrm>
            <a:off x="3850445" y="1"/>
            <a:ext cx="2945659" cy="496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727" tIns="45363" rIns="90727" bIns="45363" numCol="1" anchor="t" anchorCtr="0" compatLnSpc="1">
            <a:prstTxWarp prst="textNoShape">
              <a:avLst/>
            </a:prstTxWarp>
          </a:bodyPr>
          <a:lstStyle>
            <a:lvl1pPr algn="r">
              <a:defRPr sz="1200">
                <a:latin typeface="Arial" charset="0"/>
              </a:defRPr>
            </a:lvl1pPr>
          </a:lstStyle>
          <a:p>
            <a:endParaRPr lang="nl-NL"/>
          </a:p>
        </p:txBody>
      </p:sp>
      <p:sp>
        <p:nvSpPr>
          <p:cNvPr id="2048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485" name="Rectangle 5"/>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727" tIns="45363" rIns="90727" bIns="45363"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20486" name="Rectangle 6"/>
          <p:cNvSpPr>
            <a:spLocks noGrp="1" noChangeArrowheads="1"/>
          </p:cNvSpPr>
          <p:nvPr>
            <p:ph type="ftr" sz="quarter" idx="4"/>
          </p:nvPr>
        </p:nvSpPr>
        <p:spPr bwMode="auto">
          <a:xfrm>
            <a:off x="1" y="9428584"/>
            <a:ext cx="2945659" cy="496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727" tIns="45363" rIns="90727" bIns="45363" numCol="1" anchor="b" anchorCtr="0" compatLnSpc="1">
            <a:prstTxWarp prst="textNoShape">
              <a:avLst/>
            </a:prstTxWarp>
          </a:bodyPr>
          <a:lstStyle>
            <a:lvl1pPr>
              <a:defRPr sz="1200">
                <a:latin typeface="Arial" charset="0"/>
              </a:defRPr>
            </a:lvl1pPr>
          </a:lstStyle>
          <a:p>
            <a:r>
              <a:rPr lang="nl-NL"/>
              <a:t>Damste Opleidingen </a:t>
            </a:r>
          </a:p>
        </p:txBody>
      </p:sp>
      <p:sp>
        <p:nvSpPr>
          <p:cNvPr id="20487" name="Rectangle 7"/>
          <p:cNvSpPr>
            <a:spLocks noGrp="1" noChangeArrowheads="1"/>
          </p:cNvSpPr>
          <p:nvPr>
            <p:ph type="sldNum" sz="quarter" idx="5"/>
          </p:nvPr>
        </p:nvSpPr>
        <p:spPr bwMode="auto">
          <a:xfrm>
            <a:off x="3850445" y="9428584"/>
            <a:ext cx="2945659" cy="496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727" tIns="45363" rIns="90727" bIns="45363" numCol="1" anchor="b" anchorCtr="0" compatLnSpc="1">
            <a:prstTxWarp prst="textNoShape">
              <a:avLst/>
            </a:prstTxWarp>
          </a:bodyPr>
          <a:lstStyle>
            <a:lvl1pPr algn="r">
              <a:defRPr sz="1200">
                <a:latin typeface="Arial" charset="0"/>
              </a:defRPr>
            </a:lvl1pPr>
          </a:lstStyle>
          <a:p>
            <a:fld id="{FC0EA93B-B61B-4DCF-BE21-5D865DFC29AA}" type="slidenum">
              <a:rPr lang="nl-NL"/>
              <a:pPr/>
              <a:t>‹nr.›</a:t>
            </a:fld>
            <a:endParaRPr lang="nl-NL"/>
          </a:p>
        </p:txBody>
      </p:sp>
    </p:spTree>
    <p:extLst>
      <p:ext uri="{BB962C8B-B14F-4D97-AF65-F5344CB8AC3E}">
        <p14:creationId xmlns:p14="http://schemas.microsoft.com/office/powerpoint/2010/main" val="3638217393"/>
      </p:ext>
    </p:extLst>
  </p:cSld>
  <p:clrMap bg1="lt1" tx1="dk1" bg2="lt2" tx2="dk2" accent1="accent1" accent2="accent2" accent3="accent3" accent4="accent4" accent5="accent5" accent6="accent6" hlink="hlink" folHlink="folHlink"/>
  <p:hf sldNum="0" dt="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10" name="Tijdelijke aanduiding voor datum 9"/>
          <p:cNvSpPr>
            <a:spLocks noGrp="1"/>
          </p:cNvSpPr>
          <p:nvPr>
            <p:ph type="dt" idx="10"/>
          </p:nvPr>
        </p:nvSpPr>
        <p:spPr/>
        <p:txBody>
          <a:bodyPr/>
          <a:lstStyle/>
          <a:p>
            <a:endParaRPr lang="nl-NL"/>
          </a:p>
        </p:txBody>
      </p:sp>
      <p:sp>
        <p:nvSpPr>
          <p:cNvPr id="5" name="Tijdelijke aanduiding voor voettekst 4"/>
          <p:cNvSpPr>
            <a:spLocks noGrp="1"/>
          </p:cNvSpPr>
          <p:nvPr>
            <p:ph type="ftr" sz="quarter" idx="12"/>
          </p:nvPr>
        </p:nvSpPr>
        <p:spPr/>
        <p:txBody>
          <a:bodyPr/>
          <a:lstStyle/>
          <a:p>
            <a:r>
              <a:rPr lang="nl-NL"/>
              <a:t>Damste Opleidingen </a:t>
            </a:r>
          </a:p>
        </p:txBody>
      </p:sp>
      <p:sp>
        <p:nvSpPr>
          <p:cNvPr id="6" name="Tijdelijke aanduiding voor koptekst 5"/>
          <p:cNvSpPr>
            <a:spLocks noGrp="1"/>
          </p:cNvSpPr>
          <p:nvPr>
            <p:ph type="hdr" sz="quarter" idx="13"/>
          </p:nvPr>
        </p:nvSpPr>
        <p:spPr/>
        <p:txBody>
          <a:bodyPr/>
          <a:lstStyle/>
          <a:p>
            <a:r>
              <a:rPr lang="nl-NL"/>
              <a:t>Alimentatie en inkomen</a:t>
            </a:r>
          </a:p>
        </p:txBody>
      </p:sp>
    </p:spTree>
    <p:extLst>
      <p:ext uri="{BB962C8B-B14F-4D97-AF65-F5344CB8AC3E}">
        <p14:creationId xmlns:p14="http://schemas.microsoft.com/office/powerpoint/2010/main" val="2041882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10" name="Tijdelijke aanduiding voor datum 9"/>
          <p:cNvSpPr>
            <a:spLocks noGrp="1"/>
          </p:cNvSpPr>
          <p:nvPr>
            <p:ph type="dt" idx="10"/>
          </p:nvPr>
        </p:nvSpPr>
        <p:spPr/>
        <p:txBody>
          <a:bodyPr/>
          <a:lstStyle/>
          <a:p>
            <a:r>
              <a:rPr lang="nl-NL"/>
              <a:t>26 september 2014</a:t>
            </a:r>
          </a:p>
        </p:txBody>
      </p:sp>
      <p:sp>
        <p:nvSpPr>
          <p:cNvPr id="5" name="Tijdelijke aanduiding voor voettekst 4"/>
          <p:cNvSpPr>
            <a:spLocks noGrp="1"/>
          </p:cNvSpPr>
          <p:nvPr>
            <p:ph type="ftr" sz="quarter" idx="12"/>
          </p:nvPr>
        </p:nvSpPr>
        <p:spPr/>
        <p:txBody>
          <a:bodyPr/>
          <a:lstStyle/>
          <a:p>
            <a:r>
              <a:rPr lang="nl-NL"/>
              <a:t>Damste Opleidingen </a:t>
            </a:r>
          </a:p>
        </p:txBody>
      </p:sp>
      <p:sp>
        <p:nvSpPr>
          <p:cNvPr id="6" name="Tijdelijke aanduiding voor koptekst 5"/>
          <p:cNvSpPr>
            <a:spLocks noGrp="1"/>
          </p:cNvSpPr>
          <p:nvPr>
            <p:ph type="hdr" sz="quarter" idx="13"/>
          </p:nvPr>
        </p:nvSpPr>
        <p:spPr/>
        <p:txBody>
          <a:bodyPr/>
          <a:lstStyle/>
          <a:p>
            <a:r>
              <a:rPr lang="nl-NL"/>
              <a:t>Alimentatie en inkomen</a:t>
            </a:r>
          </a:p>
        </p:txBody>
      </p:sp>
    </p:spTree>
    <p:extLst>
      <p:ext uri="{BB962C8B-B14F-4D97-AF65-F5344CB8AC3E}">
        <p14:creationId xmlns:p14="http://schemas.microsoft.com/office/powerpoint/2010/main" val="1226374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10" name="Tijdelijke aanduiding voor datum 9"/>
          <p:cNvSpPr>
            <a:spLocks noGrp="1"/>
          </p:cNvSpPr>
          <p:nvPr>
            <p:ph type="dt" idx="10"/>
          </p:nvPr>
        </p:nvSpPr>
        <p:spPr/>
        <p:txBody>
          <a:bodyPr/>
          <a:lstStyle/>
          <a:p>
            <a:r>
              <a:rPr lang="nl-NL"/>
              <a:t>26 september 2014</a:t>
            </a:r>
          </a:p>
        </p:txBody>
      </p:sp>
      <p:sp>
        <p:nvSpPr>
          <p:cNvPr id="5" name="Tijdelijke aanduiding voor voettekst 4"/>
          <p:cNvSpPr>
            <a:spLocks noGrp="1"/>
          </p:cNvSpPr>
          <p:nvPr>
            <p:ph type="ftr" sz="quarter" idx="12"/>
          </p:nvPr>
        </p:nvSpPr>
        <p:spPr/>
        <p:txBody>
          <a:bodyPr/>
          <a:lstStyle/>
          <a:p>
            <a:r>
              <a:rPr lang="nl-NL"/>
              <a:t>Damste Opleidingen </a:t>
            </a:r>
          </a:p>
        </p:txBody>
      </p:sp>
      <p:sp>
        <p:nvSpPr>
          <p:cNvPr id="6" name="Tijdelijke aanduiding voor koptekst 5"/>
          <p:cNvSpPr>
            <a:spLocks noGrp="1"/>
          </p:cNvSpPr>
          <p:nvPr>
            <p:ph type="hdr" sz="quarter" idx="13"/>
          </p:nvPr>
        </p:nvSpPr>
        <p:spPr/>
        <p:txBody>
          <a:bodyPr/>
          <a:lstStyle/>
          <a:p>
            <a:r>
              <a:rPr lang="nl-NL"/>
              <a:t>Alimentatie en inkomen</a:t>
            </a:r>
          </a:p>
        </p:txBody>
      </p:sp>
    </p:spTree>
    <p:extLst>
      <p:ext uri="{BB962C8B-B14F-4D97-AF65-F5344CB8AC3E}">
        <p14:creationId xmlns:p14="http://schemas.microsoft.com/office/powerpoint/2010/main" val="3769395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10" name="Tijdelijke aanduiding voor datum 9"/>
          <p:cNvSpPr>
            <a:spLocks noGrp="1"/>
          </p:cNvSpPr>
          <p:nvPr>
            <p:ph type="dt" idx="10"/>
          </p:nvPr>
        </p:nvSpPr>
        <p:spPr/>
        <p:txBody>
          <a:bodyPr/>
          <a:lstStyle/>
          <a:p>
            <a:r>
              <a:rPr lang="nl-NL"/>
              <a:t>26 september 2014</a:t>
            </a:r>
          </a:p>
        </p:txBody>
      </p:sp>
      <p:sp>
        <p:nvSpPr>
          <p:cNvPr id="5" name="Tijdelijke aanduiding voor voettekst 4"/>
          <p:cNvSpPr>
            <a:spLocks noGrp="1"/>
          </p:cNvSpPr>
          <p:nvPr>
            <p:ph type="ftr" sz="quarter" idx="12"/>
          </p:nvPr>
        </p:nvSpPr>
        <p:spPr/>
        <p:txBody>
          <a:bodyPr/>
          <a:lstStyle/>
          <a:p>
            <a:r>
              <a:rPr lang="nl-NL"/>
              <a:t>Damste Opleidingen </a:t>
            </a:r>
          </a:p>
        </p:txBody>
      </p:sp>
      <p:sp>
        <p:nvSpPr>
          <p:cNvPr id="6" name="Tijdelijke aanduiding voor koptekst 5"/>
          <p:cNvSpPr>
            <a:spLocks noGrp="1"/>
          </p:cNvSpPr>
          <p:nvPr>
            <p:ph type="hdr" sz="quarter" idx="13"/>
          </p:nvPr>
        </p:nvSpPr>
        <p:spPr/>
        <p:txBody>
          <a:bodyPr/>
          <a:lstStyle/>
          <a:p>
            <a:r>
              <a:rPr lang="nl-NL"/>
              <a:t>Alimentatie en inkomen</a:t>
            </a:r>
          </a:p>
        </p:txBody>
      </p:sp>
    </p:spTree>
    <p:extLst>
      <p:ext uri="{BB962C8B-B14F-4D97-AF65-F5344CB8AC3E}">
        <p14:creationId xmlns:p14="http://schemas.microsoft.com/office/powerpoint/2010/main" val="1215126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10" name="Tijdelijke aanduiding voor datum 9"/>
          <p:cNvSpPr>
            <a:spLocks noGrp="1"/>
          </p:cNvSpPr>
          <p:nvPr>
            <p:ph type="dt" idx="10"/>
          </p:nvPr>
        </p:nvSpPr>
        <p:spPr/>
        <p:txBody>
          <a:bodyPr/>
          <a:lstStyle/>
          <a:p>
            <a:r>
              <a:rPr lang="nl-NL"/>
              <a:t>26 september 2014</a:t>
            </a:r>
          </a:p>
        </p:txBody>
      </p:sp>
      <p:sp>
        <p:nvSpPr>
          <p:cNvPr id="5" name="Tijdelijke aanduiding voor voettekst 4"/>
          <p:cNvSpPr>
            <a:spLocks noGrp="1"/>
          </p:cNvSpPr>
          <p:nvPr>
            <p:ph type="ftr" sz="quarter" idx="12"/>
          </p:nvPr>
        </p:nvSpPr>
        <p:spPr/>
        <p:txBody>
          <a:bodyPr/>
          <a:lstStyle/>
          <a:p>
            <a:r>
              <a:rPr lang="nl-NL"/>
              <a:t>Damste Opleidingen </a:t>
            </a:r>
          </a:p>
        </p:txBody>
      </p:sp>
      <p:sp>
        <p:nvSpPr>
          <p:cNvPr id="6" name="Tijdelijke aanduiding voor koptekst 5"/>
          <p:cNvSpPr>
            <a:spLocks noGrp="1"/>
          </p:cNvSpPr>
          <p:nvPr>
            <p:ph type="hdr" sz="quarter" idx="13"/>
          </p:nvPr>
        </p:nvSpPr>
        <p:spPr/>
        <p:txBody>
          <a:bodyPr/>
          <a:lstStyle/>
          <a:p>
            <a:r>
              <a:rPr lang="nl-NL"/>
              <a:t>Alimentatie en inkomen</a:t>
            </a:r>
          </a:p>
        </p:txBody>
      </p:sp>
    </p:spTree>
    <p:extLst>
      <p:ext uri="{BB962C8B-B14F-4D97-AF65-F5344CB8AC3E}">
        <p14:creationId xmlns:p14="http://schemas.microsoft.com/office/powerpoint/2010/main" val="3326801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10" name="Tijdelijke aanduiding voor datum 9"/>
          <p:cNvSpPr>
            <a:spLocks noGrp="1"/>
          </p:cNvSpPr>
          <p:nvPr>
            <p:ph type="dt" idx="10"/>
          </p:nvPr>
        </p:nvSpPr>
        <p:spPr/>
        <p:txBody>
          <a:bodyPr/>
          <a:lstStyle/>
          <a:p>
            <a:r>
              <a:rPr lang="nl-NL"/>
              <a:t>26 september 2014</a:t>
            </a:r>
          </a:p>
        </p:txBody>
      </p:sp>
      <p:sp>
        <p:nvSpPr>
          <p:cNvPr id="5" name="Tijdelijke aanduiding voor voettekst 4"/>
          <p:cNvSpPr>
            <a:spLocks noGrp="1"/>
          </p:cNvSpPr>
          <p:nvPr>
            <p:ph type="ftr" sz="quarter" idx="12"/>
          </p:nvPr>
        </p:nvSpPr>
        <p:spPr/>
        <p:txBody>
          <a:bodyPr/>
          <a:lstStyle/>
          <a:p>
            <a:r>
              <a:rPr lang="nl-NL"/>
              <a:t>Damste Opleidingen </a:t>
            </a:r>
          </a:p>
        </p:txBody>
      </p:sp>
      <p:sp>
        <p:nvSpPr>
          <p:cNvPr id="6" name="Tijdelijke aanduiding voor koptekst 5"/>
          <p:cNvSpPr>
            <a:spLocks noGrp="1"/>
          </p:cNvSpPr>
          <p:nvPr>
            <p:ph type="hdr" sz="quarter" idx="13"/>
          </p:nvPr>
        </p:nvSpPr>
        <p:spPr/>
        <p:txBody>
          <a:bodyPr/>
          <a:lstStyle/>
          <a:p>
            <a:r>
              <a:rPr lang="nl-NL"/>
              <a:t>Alimentatie en inkomen</a:t>
            </a:r>
          </a:p>
        </p:txBody>
      </p:sp>
    </p:spTree>
    <p:extLst>
      <p:ext uri="{BB962C8B-B14F-4D97-AF65-F5344CB8AC3E}">
        <p14:creationId xmlns:p14="http://schemas.microsoft.com/office/powerpoint/2010/main" val="3435368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10" name="Tijdelijke aanduiding voor datum 9"/>
          <p:cNvSpPr>
            <a:spLocks noGrp="1"/>
          </p:cNvSpPr>
          <p:nvPr>
            <p:ph type="dt" idx="10"/>
          </p:nvPr>
        </p:nvSpPr>
        <p:spPr/>
        <p:txBody>
          <a:bodyPr/>
          <a:lstStyle/>
          <a:p>
            <a:r>
              <a:rPr lang="nl-NL"/>
              <a:t>26 september 2014</a:t>
            </a:r>
          </a:p>
        </p:txBody>
      </p:sp>
      <p:sp>
        <p:nvSpPr>
          <p:cNvPr id="5" name="Tijdelijke aanduiding voor voettekst 4"/>
          <p:cNvSpPr>
            <a:spLocks noGrp="1"/>
          </p:cNvSpPr>
          <p:nvPr>
            <p:ph type="ftr" sz="quarter" idx="12"/>
          </p:nvPr>
        </p:nvSpPr>
        <p:spPr/>
        <p:txBody>
          <a:bodyPr/>
          <a:lstStyle/>
          <a:p>
            <a:r>
              <a:rPr lang="nl-NL"/>
              <a:t>Damste Opleidingen </a:t>
            </a:r>
          </a:p>
        </p:txBody>
      </p:sp>
      <p:sp>
        <p:nvSpPr>
          <p:cNvPr id="6" name="Tijdelijke aanduiding voor koptekst 5"/>
          <p:cNvSpPr>
            <a:spLocks noGrp="1"/>
          </p:cNvSpPr>
          <p:nvPr>
            <p:ph type="hdr" sz="quarter" idx="13"/>
          </p:nvPr>
        </p:nvSpPr>
        <p:spPr/>
        <p:txBody>
          <a:bodyPr/>
          <a:lstStyle/>
          <a:p>
            <a:r>
              <a:rPr lang="nl-NL"/>
              <a:t>Alimentatie en inkomen</a:t>
            </a:r>
          </a:p>
        </p:txBody>
      </p:sp>
    </p:spTree>
    <p:extLst>
      <p:ext uri="{BB962C8B-B14F-4D97-AF65-F5344CB8AC3E}">
        <p14:creationId xmlns:p14="http://schemas.microsoft.com/office/powerpoint/2010/main" val="449638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10" name="Tijdelijke aanduiding voor datum 9"/>
          <p:cNvSpPr>
            <a:spLocks noGrp="1"/>
          </p:cNvSpPr>
          <p:nvPr>
            <p:ph type="dt" idx="10"/>
          </p:nvPr>
        </p:nvSpPr>
        <p:spPr/>
        <p:txBody>
          <a:bodyPr/>
          <a:lstStyle/>
          <a:p>
            <a:r>
              <a:rPr lang="nl-NL"/>
              <a:t>26 september 2014</a:t>
            </a:r>
          </a:p>
        </p:txBody>
      </p:sp>
      <p:sp>
        <p:nvSpPr>
          <p:cNvPr id="5" name="Tijdelijke aanduiding voor voettekst 4"/>
          <p:cNvSpPr>
            <a:spLocks noGrp="1"/>
          </p:cNvSpPr>
          <p:nvPr>
            <p:ph type="ftr" sz="quarter" idx="12"/>
          </p:nvPr>
        </p:nvSpPr>
        <p:spPr/>
        <p:txBody>
          <a:bodyPr/>
          <a:lstStyle/>
          <a:p>
            <a:r>
              <a:rPr lang="nl-NL"/>
              <a:t>Damste Opleidingen </a:t>
            </a:r>
          </a:p>
        </p:txBody>
      </p:sp>
      <p:sp>
        <p:nvSpPr>
          <p:cNvPr id="6" name="Tijdelijke aanduiding voor koptekst 5"/>
          <p:cNvSpPr>
            <a:spLocks noGrp="1"/>
          </p:cNvSpPr>
          <p:nvPr>
            <p:ph type="hdr" sz="quarter" idx="13"/>
          </p:nvPr>
        </p:nvSpPr>
        <p:spPr/>
        <p:txBody>
          <a:bodyPr/>
          <a:lstStyle/>
          <a:p>
            <a:r>
              <a:rPr lang="nl-NL"/>
              <a:t>Alimentatie en inkomen</a:t>
            </a:r>
          </a:p>
        </p:txBody>
      </p:sp>
    </p:spTree>
    <p:extLst>
      <p:ext uri="{BB962C8B-B14F-4D97-AF65-F5344CB8AC3E}">
        <p14:creationId xmlns:p14="http://schemas.microsoft.com/office/powerpoint/2010/main" val="3923162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10" name="Tijdelijke aanduiding voor datum 9"/>
          <p:cNvSpPr>
            <a:spLocks noGrp="1"/>
          </p:cNvSpPr>
          <p:nvPr>
            <p:ph type="dt" idx="10"/>
          </p:nvPr>
        </p:nvSpPr>
        <p:spPr/>
        <p:txBody>
          <a:bodyPr/>
          <a:lstStyle/>
          <a:p>
            <a:r>
              <a:rPr lang="nl-NL"/>
              <a:t>26 september 2014</a:t>
            </a:r>
          </a:p>
        </p:txBody>
      </p:sp>
      <p:sp>
        <p:nvSpPr>
          <p:cNvPr id="5" name="Tijdelijke aanduiding voor voettekst 4"/>
          <p:cNvSpPr>
            <a:spLocks noGrp="1"/>
          </p:cNvSpPr>
          <p:nvPr>
            <p:ph type="ftr" sz="quarter" idx="12"/>
          </p:nvPr>
        </p:nvSpPr>
        <p:spPr/>
        <p:txBody>
          <a:bodyPr/>
          <a:lstStyle/>
          <a:p>
            <a:r>
              <a:rPr lang="nl-NL"/>
              <a:t>Damste Opleidingen </a:t>
            </a:r>
          </a:p>
        </p:txBody>
      </p:sp>
      <p:sp>
        <p:nvSpPr>
          <p:cNvPr id="6" name="Tijdelijke aanduiding voor koptekst 5"/>
          <p:cNvSpPr>
            <a:spLocks noGrp="1"/>
          </p:cNvSpPr>
          <p:nvPr>
            <p:ph type="hdr" sz="quarter" idx="13"/>
          </p:nvPr>
        </p:nvSpPr>
        <p:spPr/>
        <p:txBody>
          <a:bodyPr/>
          <a:lstStyle/>
          <a:p>
            <a:r>
              <a:rPr lang="nl-NL"/>
              <a:t>Alimentatie en inkomen</a:t>
            </a:r>
          </a:p>
        </p:txBody>
      </p:sp>
    </p:spTree>
    <p:extLst>
      <p:ext uri="{BB962C8B-B14F-4D97-AF65-F5344CB8AC3E}">
        <p14:creationId xmlns:p14="http://schemas.microsoft.com/office/powerpoint/2010/main" val="3200617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10" name="Tijdelijke aanduiding voor datum 9"/>
          <p:cNvSpPr>
            <a:spLocks noGrp="1"/>
          </p:cNvSpPr>
          <p:nvPr>
            <p:ph type="dt" idx="10"/>
          </p:nvPr>
        </p:nvSpPr>
        <p:spPr/>
        <p:txBody>
          <a:bodyPr/>
          <a:lstStyle/>
          <a:p>
            <a:r>
              <a:rPr lang="nl-NL"/>
              <a:t>26 september 2014</a:t>
            </a:r>
          </a:p>
        </p:txBody>
      </p:sp>
      <p:sp>
        <p:nvSpPr>
          <p:cNvPr id="5" name="Tijdelijke aanduiding voor voettekst 4"/>
          <p:cNvSpPr>
            <a:spLocks noGrp="1"/>
          </p:cNvSpPr>
          <p:nvPr>
            <p:ph type="ftr" sz="quarter" idx="12"/>
          </p:nvPr>
        </p:nvSpPr>
        <p:spPr/>
        <p:txBody>
          <a:bodyPr/>
          <a:lstStyle/>
          <a:p>
            <a:r>
              <a:rPr lang="nl-NL"/>
              <a:t>Damste Opleidingen </a:t>
            </a:r>
          </a:p>
        </p:txBody>
      </p:sp>
      <p:sp>
        <p:nvSpPr>
          <p:cNvPr id="6" name="Tijdelijke aanduiding voor koptekst 5"/>
          <p:cNvSpPr>
            <a:spLocks noGrp="1"/>
          </p:cNvSpPr>
          <p:nvPr>
            <p:ph type="hdr" sz="quarter" idx="13"/>
          </p:nvPr>
        </p:nvSpPr>
        <p:spPr/>
        <p:txBody>
          <a:bodyPr/>
          <a:lstStyle/>
          <a:p>
            <a:r>
              <a:rPr lang="nl-NL"/>
              <a:t>Alimentatie en inkomen</a:t>
            </a:r>
          </a:p>
        </p:txBody>
      </p:sp>
    </p:spTree>
    <p:extLst>
      <p:ext uri="{BB962C8B-B14F-4D97-AF65-F5344CB8AC3E}">
        <p14:creationId xmlns:p14="http://schemas.microsoft.com/office/powerpoint/2010/main" val="816336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35739" y="3308201"/>
            <a:ext cx="6768554" cy="984250"/>
          </a:xfrm>
        </p:spPr>
        <p:txBody>
          <a:bodyPr tIns="0" bIns="0" anchor="b"/>
          <a:lstStyle>
            <a:lvl1pPr algn="ctr">
              <a:defRPr/>
            </a:lvl1pPr>
          </a:lstStyle>
          <a:p>
            <a:pPr lvl="0"/>
            <a:r>
              <a:rPr lang="en-US" noProof="0" dirty="0"/>
              <a:t>Click to edit Master title style</a:t>
            </a:r>
            <a:endParaRPr lang="nl-NL" noProof="0" dirty="0"/>
          </a:p>
        </p:txBody>
      </p:sp>
      <p:sp>
        <p:nvSpPr>
          <p:cNvPr id="3083" name="Rectangle 11"/>
          <p:cNvSpPr>
            <a:spLocks noGrp="1" noChangeArrowheads="1"/>
          </p:cNvSpPr>
          <p:nvPr>
            <p:ph type="subTitle" sz="quarter" idx="1"/>
          </p:nvPr>
        </p:nvSpPr>
        <p:spPr>
          <a:xfrm>
            <a:off x="1135739" y="4292451"/>
            <a:ext cx="6768554" cy="720725"/>
          </a:xfrm>
        </p:spPr>
        <p:txBody>
          <a:bodyPr/>
          <a:lstStyle>
            <a:lvl1pPr algn="ctr">
              <a:defRPr sz="1600">
                <a:solidFill>
                  <a:srgbClr val="8B796F"/>
                </a:solidFill>
              </a:defRPr>
            </a:lvl1pPr>
          </a:lstStyle>
          <a:p>
            <a:pPr lvl="0"/>
            <a:r>
              <a:rPr lang="en-US" noProof="0" dirty="0"/>
              <a:t>Click to edit Master subtitle style</a:t>
            </a:r>
            <a:endParaRPr lang="nl-NL" noProof="0" dirty="0"/>
          </a:p>
        </p:txBody>
      </p:sp>
      <p:pic>
        <p:nvPicPr>
          <p:cNvPr id="5" name="Afbeelding 4" descr="logo-SCG2015-de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0900" y="1844824"/>
            <a:ext cx="6113345" cy="1049458"/>
          </a:xfrm>
          <a:prstGeom prst="rect">
            <a:avLst/>
          </a:prstGeom>
        </p:spPr>
      </p:pic>
      <p:sp>
        <p:nvSpPr>
          <p:cNvPr id="6" name="Rechthoek 5"/>
          <p:cNvSpPr/>
          <p:nvPr userDrawn="1"/>
        </p:nvSpPr>
        <p:spPr>
          <a:xfrm>
            <a:off x="0" y="-171400"/>
            <a:ext cx="4572000" cy="1440160"/>
          </a:xfrm>
          <a:prstGeom prst="rect">
            <a:avLst/>
          </a:prstGeom>
          <a:solidFill>
            <a:srgbClr val="D3CAC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 name="Rechthoek 6"/>
          <p:cNvSpPr/>
          <p:nvPr userDrawn="1"/>
        </p:nvSpPr>
        <p:spPr>
          <a:xfrm>
            <a:off x="4572000" y="-171400"/>
            <a:ext cx="4582146" cy="1440160"/>
          </a:xfrm>
          <a:prstGeom prst="rect">
            <a:avLst/>
          </a:prstGeom>
          <a:solidFill>
            <a:schemeClr val="tx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8" name="Rechthoek 7"/>
          <p:cNvSpPr/>
          <p:nvPr userDrawn="1"/>
        </p:nvSpPr>
        <p:spPr>
          <a:xfrm>
            <a:off x="0" y="5805264"/>
            <a:ext cx="4572000" cy="1152128"/>
          </a:xfrm>
          <a:prstGeom prst="rect">
            <a:avLst/>
          </a:prstGeom>
          <a:solidFill>
            <a:srgbClr val="33C7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9" name="Rechthoek 8"/>
          <p:cNvSpPr/>
          <p:nvPr userDrawn="1"/>
        </p:nvSpPr>
        <p:spPr>
          <a:xfrm>
            <a:off x="4572000" y="5805264"/>
            <a:ext cx="4582146" cy="1152128"/>
          </a:xfrm>
          <a:prstGeom prst="rect">
            <a:avLst/>
          </a:prstGeom>
          <a:solidFill>
            <a:srgbClr val="8B796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Slide Number Placeholder 3"/>
          <p:cNvSpPr>
            <a:spLocks noGrp="1"/>
          </p:cNvSpPr>
          <p:nvPr>
            <p:ph type="sldNum" sz="quarter" idx="10"/>
          </p:nvPr>
        </p:nvSpPr>
        <p:spPr/>
        <p:txBody>
          <a:bodyPr/>
          <a:lstStyle>
            <a:lvl1pPr>
              <a:defRPr/>
            </a:lvl1pPr>
          </a:lstStyle>
          <a:p>
            <a:fld id="{75525310-2F42-4C37-B050-5336791B5686}" type="slidenum">
              <a:rPr lang="nl-NL"/>
              <a:pPr/>
              <a:t>‹nr.›</a:t>
            </a:fld>
            <a:endParaRPr lang="nl-NL"/>
          </a:p>
        </p:txBody>
      </p:sp>
    </p:spTree>
    <p:extLst>
      <p:ext uri="{BB962C8B-B14F-4D97-AF65-F5344CB8AC3E}">
        <p14:creationId xmlns:p14="http://schemas.microsoft.com/office/powerpoint/2010/main" val="3992111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4988" y="908050"/>
            <a:ext cx="1801812" cy="5257800"/>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1476375" y="908050"/>
            <a:ext cx="5256213"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Slide Number Placeholder 3"/>
          <p:cNvSpPr>
            <a:spLocks noGrp="1"/>
          </p:cNvSpPr>
          <p:nvPr>
            <p:ph type="sldNum" sz="quarter" idx="10"/>
          </p:nvPr>
        </p:nvSpPr>
        <p:spPr/>
        <p:txBody>
          <a:bodyPr/>
          <a:lstStyle>
            <a:lvl1pPr>
              <a:defRPr/>
            </a:lvl1pPr>
          </a:lstStyle>
          <a:p>
            <a:fld id="{EF58E2A6-9A1F-449B-98A4-ABB1F519E18C}" type="slidenum">
              <a:rPr lang="nl-NL"/>
              <a:pPr/>
              <a:t>‹nr.›</a:t>
            </a:fld>
            <a:endParaRPr lang="nl-NL"/>
          </a:p>
        </p:txBody>
      </p:sp>
    </p:spTree>
    <p:extLst>
      <p:ext uri="{BB962C8B-B14F-4D97-AF65-F5344CB8AC3E}">
        <p14:creationId xmlns:p14="http://schemas.microsoft.com/office/powerpoint/2010/main" val="1215134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Slide Number Placeholder 3"/>
          <p:cNvSpPr>
            <a:spLocks noGrp="1"/>
          </p:cNvSpPr>
          <p:nvPr>
            <p:ph type="sldNum" sz="quarter" idx="10"/>
          </p:nvPr>
        </p:nvSpPr>
        <p:spPr/>
        <p:txBody>
          <a:bodyPr/>
          <a:lstStyle>
            <a:lvl1pPr>
              <a:defRPr/>
            </a:lvl1pPr>
          </a:lstStyle>
          <a:p>
            <a:fld id="{3B253E1D-7086-49F5-872B-302C98ED4AA5}" type="slidenum">
              <a:rPr lang="nl-NL"/>
              <a:pPr/>
              <a:t>‹nr.›</a:t>
            </a:fld>
            <a:endParaRPr lang="nl-NL"/>
          </a:p>
        </p:txBody>
      </p:sp>
    </p:spTree>
    <p:extLst>
      <p:ext uri="{BB962C8B-B14F-4D97-AF65-F5344CB8AC3E}">
        <p14:creationId xmlns:p14="http://schemas.microsoft.com/office/powerpoint/2010/main" val="1871991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5BEAF4A9-A526-45A9-AF8C-8DA6933C13DA}" type="slidenum">
              <a:rPr lang="nl-NL"/>
              <a:pPr/>
              <a:t>‹nr.›</a:t>
            </a:fld>
            <a:endParaRPr lang="nl-NL"/>
          </a:p>
        </p:txBody>
      </p:sp>
    </p:spTree>
    <p:extLst>
      <p:ext uri="{BB962C8B-B14F-4D97-AF65-F5344CB8AC3E}">
        <p14:creationId xmlns:p14="http://schemas.microsoft.com/office/powerpoint/2010/main" val="281727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1476375" y="1628775"/>
            <a:ext cx="3529013"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5157788" y="1628775"/>
            <a:ext cx="3529012"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Slide Number Placeholder 4"/>
          <p:cNvSpPr>
            <a:spLocks noGrp="1"/>
          </p:cNvSpPr>
          <p:nvPr>
            <p:ph type="sldNum" sz="quarter" idx="10"/>
          </p:nvPr>
        </p:nvSpPr>
        <p:spPr/>
        <p:txBody>
          <a:bodyPr/>
          <a:lstStyle>
            <a:lvl1pPr>
              <a:defRPr/>
            </a:lvl1pPr>
          </a:lstStyle>
          <a:p>
            <a:fld id="{4C76B6E4-C6C1-47C1-9380-CCC2727ED729}" type="slidenum">
              <a:rPr lang="nl-NL"/>
              <a:pPr/>
              <a:t>‹nr.›</a:t>
            </a:fld>
            <a:endParaRPr lang="nl-NL"/>
          </a:p>
        </p:txBody>
      </p:sp>
    </p:spTree>
    <p:extLst>
      <p:ext uri="{BB962C8B-B14F-4D97-AF65-F5344CB8AC3E}">
        <p14:creationId xmlns:p14="http://schemas.microsoft.com/office/powerpoint/2010/main" val="285936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Slide Number Placeholder 6"/>
          <p:cNvSpPr>
            <a:spLocks noGrp="1"/>
          </p:cNvSpPr>
          <p:nvPr>
            <p:ph type="sldNum" sz="quarter" idx="10"/>
          </p:nvPr>
        </p:nvSpPr>
        <p:spPr/>
        <p:txBody>
          <a:bodyPr/>
          <a:lstStyle>
            <a:lvl1pPr>
              <a:defRPr/>
            </a:lvl1pPr>
          </a:lstStyle>
          <a:p>
            <a:fld id="{17026735-7698-45CB-ADA5-546A77BE0EAF}" type="slidenum">
              <a:rPr lang="nl-NL"/>
              <a:pPr/>
              <a:t>‹nr.›</a:t>
            </a:fld>
            <a:endParaRPr lang="nl-NL"/>
          </a:p>
        </p:txBody>
      </p:sp>
    </p:spTree>
    <p:extLst>
      <p:ext uri="{BB962C8B-B14F-4D97-AF65-F5344CB8AC3E}">
        <p14:creationId xmlns:p14="http://schemas.microsoft.com/office/powerpoint/2010/main" val="3297784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Slide Number Placeholder 2"/>
          <p:cNvSpPr>
            <a:spLocks noGrp="1"/>
          </p:cNvSpPr>
          <p:nvPr>
            <p:ph type="sldNum" sz="quarter" idx="10"/>
          </p:nvPr>
        </p:nvSpPr>
        <p:spPr/>
        <p:txBody>
          <a:bodyPr/>
          <a:lstStyle>
            <a:lvl1pPr>
              <a:defRPr/>
            </a:lvl1pPr>
          </a:lstStyle>
          <a:p>
            <a:fld id="{98ED2384-3C34-4107-A412-9C799F6E47EE}" type="slidenum">
              <a:rPr lang="nl-NL"/>
              <a:pPr/>
              <a:t>‹nr.›</a:t>
            </a:fld>
            <a:endParaRPr lang="nl-NL"/>
          </a:p>
        </p:txBody>
      </p:sp>
    </p:spTree>
    <p:extLst>
      <p:ext uri="{BB962C8B-B14F-4D97-AF65-F5344CB8AC3E}">
        <p14:creationId xmlns:p14="http://schemas.microsoft.com/office/powerpoint/2010/main" val="303672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443D98A-8871-4105-8C36-D17258F978E2}" type="slidenum">
              <a:rPr lang="nl-NL"/>
              <a:pPr/>
              <a:t>‹nr.›</a:t>
            </a:fld>
            <a:endParaRPr lang="nl-NL"/>
          </a:p>
        </p:txBody>
      </p:sp>
    </p:spTree>
    <p:extLst>
      <p:ext uri="{BB962C8B-B14F-4D97-AF65-F5344CB8AC3E}">
        <p14:creationId xmlns:p14="http://schemas.microsoft.com/office/powerpoint/2010/main" val="3726461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0923FB16-8C75-4DF9-AA40-D5CEA9C30F32}" type="slidenum">
              <a:rPr lang="nl-NL"/>
              <a:pPr/>
              <a:t>‹nr.›</a:t>
            </a:fld>
            <a:endParaRPr lang="nl-NL"/>
          </a:p>
        </p:txBody>
      </p:sp>
    </p:spTree>
    <p:extLst>
      <p:ext uri="{BB962C8B-B14F-4D97-AF65-F5344CB8AC3E}">
        <p14:creationId xmlns:p14="http://schemas.microsoft.com/office/powerpoint/2010/main" val="1039360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D5B3A1AD-B0ED-4379-AFCF-55D30FF47D0C}" type="slidenum">
              <a:rPr lang="nl-NL"/>
              <a:pPr/>
              <a:t>‹nr.›</a:t>
            </a:fld>
            <a:endParaRPr lang="nl-NL"/>
          </a:p>
        </p:txBody>
      </p:sp>
    </p:spTree>
    <p:extLst>
      <p:ext uri="{BB962C8B-B14F-4D97-AF65-F5344CB8AC3E}">
        <p14:creationId xmlns:p14="http://schemas.microsoft.com/office/powerpoint/2010/main" val="17407233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15616" y="1339552"/>
            <a:ext cx="7200800" cy="652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dirty="0"/>
              <a:t>Slide Titel</a:t>
            </a:r>
          </a:p>
        </p:txBody>
      </p:sp>
      <p:sp>
        <p:nvSpPr>
          <p:cNvPr id="1027" name="Rectangle 3"/>
          <p:cNvSpPr>
            <a:spLocks noGrp="1" noChangeArrowheads="1"/>
          </p:cNvSpPr>
          <p:nvPr>
            <p:ph type="body" idx="1"/>
          </p:nvPr>
        </p:nvSpPr>
        <p:spPr bwMode="auto">
          <a:xfrm>
            <a:off x="1115616" y="2060277"/>
            <a:ext cx="7210425" cy="446506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dirty="0"/>
              <a:t>Eerste niveau</a:t>
            </a:r>
          </a:p>
          <a:p>
            <a:pPr lvl="1"/>
            <a:r>
              <a:rPr lang="nl-NL" dirty="0"/>
              <a:t>Tweede niveau</a:t>
            </a:r>
          </a:p>
          <a:p>
            <a:pPr lvl="2"/>
            <a:r>
              <a:rPr lang="nl-NL" dirty="0"/>
              <a:t>Derde niveau</a:t>
            </a:r>
          </a:p>
          <a:p>
            <a:pPr lvl="3"/>
            <a:r>
              <a:rPr lang="nl-NL" dirty="0"/>
              <a:t>Vierde niveau</a:t>
            </a:r>
          </a:p>
          <a:p>
            <a:pPr lvl="4"/>
            <a:r>
              <a:rPr lang="nl-NL" dirty="0"/>
              <a:t>Vijfde niveau</a:t>
            </a:r>
          </a:p>
          <a:p>
            <a:pPr lvl="4"/>
            <a:endParaRPr lang="nl-NL" dirty="0"/>
          </a:p>
          <a:p>
            <a:pPr lvl="0"/>
            <a:r>
              <a:rPr lang="nl-NL" dirty="0"/>
              <a:t>Tekst op </a:t>
            </a:r>
            <a:r>
              <a:rPr lang="nl-NL" dirty="0" err="1"/>
              <a:t>nivo</a:t>
            </a:r>
            <a:r>
              <a:rPr lang="nl-NL" dirty="0"/>
              <a:t> 1 die gewoon doorloopt springt niet in, alle andere </a:t>
            </a:r>
            <a:r>
              <a:rPr lang="nl-NL" dirty="0" err="1"/>
              <a:t>nivo’s</a:t>
            </a:r>
            <a:r>
              <a:rPr lang="nl-NL" dirty="0"/>
              <a:t> wel.</a:t>
            </a:r>
          </a:p>
        </p:txBody>
      </p:sp>
      <p:sp>
        <p:nvSpPr>
          <p:cNvPr id="1031" name="Rectangle 7"/>
          <p:cNvSpPr>
            <a:spLocks noGrp="1" noChangeArrowheads="1"/>
          </p:cNvSpPr>
          <p:nvPr>
            <p:ph type="sldNum" sz="quarter" idx="4"/>
          </p:nvPr>
        </p:nvSpPr>
        <p:spPr bwMode="auto">
          <a:xfrm>
            <a:off x="675888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solidFill>
                  <a:schemeClr val="folHlink"/>
                </a:solidFill>
              </a:defRPr>
            </a:lvl1pPr>
          </a:lstStyle>
          <a:p>
            <a:fld id="{E53450DC-8064-4608-894D-913427C5A5E0}" type="slidenum">
              <a:rPr lang="nl-NL" smtClean="0"/>
              <a:pPr/>
              <a:t>‹nr.›</a:t>
            </a:fld>
            <a:endParaRPr lang="nl-NL" dirty="0"/>
          </a:p>
        </p:txBody>
      </p:sp>
      <p:pic>
        <p:nvPicPr>
          <p:cNvPr id="2" name="Afbeelding 1" descr="logo-SCG2015-def.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429340" y="407784"/>
            <a:ext cx="4176464" cy="716960"/>
          </a:xfrm>
          <a:prstGeom prst="rect">
            <a:avLst/>
          </a:prstGeom>
        </p:spPr>
      </p:pic>
      <p:sp>
        <p:nvSpPr>
          <p:cNvPr id="3" name="Rechthoek 2"/>
          <p:cNvSpPr/>
          <p:nvPr userDrawn="1"/>
        </p:nvSpPr>
        <p:spPr>
          <a:xfrm>
            <a:off x="0" y="-171400"/>
            <a:ext cx="4572000" cy="432048"/>
          </a:xfrm>
          <a:prstGeom prst="rect">
            <a:avLst/>
          </a:prstGeom>
          <a:solidFill>
            <a:srgbClr val="D3CAC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8" name="Rechthoek 7"/>
          <p:cNvSpPr/>
          <p:nvPr userDrawn="1"/>
        </p:nvSpPr>
        <p:spPr>
          <a:xfrm>
            <a:off x="4572000" y="-171400"/>
            <a:ext cx="4582146" cy="432048"/>
          </a:xfrm>
          <a:prstGeom prst="rect">
            <a:avLst/>
          </a:prstGeom>
          <a:solidFill>
            <a:schemeClr val="tx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9" name="Rechthoek 8"/>
          <p:cNvSpPr/>
          <p:nvPr userDrawn="1"/>
        </p:nvSpPr>
        <p:spPr>
          <a:xfrm>
            <a:off x="0" y="6689124"/>
            <a:ext cx="4572000" cy="268268"/>
          </a:xfrm>
          <a:prstGeom prst="rect">
            <a:avLst/>
          </a:prstGeom>
          <a:solidFill>
            <a:srgbClr val="33C7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Rechthoek 9"/>
          <p:cNvSpPr/>
          <p:nvPr userDrawn="1"/>
        </p:nvSpPr>
        <p:spPr>
          <a:xfrm>
            <a:off x="4572000" y="6689124"/>
            <a:ext cx="4582146" cy="268268"/>
          </a:xfrm>
          <a:prstGeom prst="rect">
            <a:avLst/>
          </a:prstGeom>
          <a:solidFill>
            <a:srgbClr val="8B796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1" fontAlgn="base" hangingPunct="1">
        <a:spcBef>
          <a:spcPct val="0"/>
        </a:spcBef>
        <a:spcAft>
          <a:spcPct val="0"/>
        </a:spcAft>
        <a:defRPr sz="2400" b="1">
          <a:solidFill>
            <a:srgbClr val="35C5AA"/>
          </a:solidFill>
          <a:latin typeface="+mj-lt"/>
          <a:ea typeface="+mj-ea"/>
          <a:cs typeface="+mj-cs"/>
        </a:defRPr>
      </a:lvl1pPr>
      <a:lvl2pPr algn="l" rtl="0" eaLnBrk="1" fontAlgn="base" hangingPunct="1">
        <a:spcBef>
          <a:spcPct val="0"/>
        </a:spcBef>
        <a:spcAft>
          <a:spcPct val="0"/>
        </a:spcAft>
        <a:defRPr sz="2400" b="1">
          <a:solidFill>
            <a:schemeClr val="tx2"/>
          </a:solidFill>
          <a:latin typeface="Verdana" pitchFamily="34" charset="0"/>
        </a:defRPr>
      </a:lvl2pPr>
      <a:lvl3pPr algn="l" rtl="0" eaLnBrk="1" fontAlgn="base" hangingPunct="1">
        <a:spcBef>
          <a:spcPct val="0"/>
        </a:spcBef>
        <a:spcAft>
          <a:spcPct val="0"/>
        </a:spcAft>
        <a:defRPr sz="2400" b="1">
          <a:solidFill>
            <a:schemeClr val="tx2"/>
          </a:solidFill>
          <a:latin typeface="Verdana" pitchFamily="34" charset="0"/>
        </a:defRPr>
      </a:lvl3pPr>
      <a:lvl4pPr algn="l" rtl="0" eaLnBrk="1" fontAlgn="base" hangingPunct="1">
        <a:spcBef>
          <a:spcPct val="0"/>
        </a:spcBef>
        <a:spcAft>
          <a:spcPct val="0"/>
        </a:spcAft>
        <a:defRPr sz="2400" b="1">
          <a:solidFill>
            <a:schemeClr val="tx2"/>
          </a:solidFill>
          <a:latin typeface="Verdana" pitchFamily="34" charset="0"/>
        </a:defRPr>
      </a:lvl4pPr>
      <a:lvl5pPr algn="l" rtl="0" eaLnBrk="1" fontAlgn="base" hangingPunct="1">
        <a:spcBef>
          <a:spcPct val="0"/>
        </a:spcBef>
        <a:spcAft>
          <a:spcPct val="0"/>
        </a:spcAft>
        <a:defRPr sz="2400" b="1">
          <a:solidFill>
            <a:schemeClr val="tx2"/>
          </a:solidFill>
          <a:latin typeface="Verdana" pitchFamily="34" charset="0"/>
        </a:defRPr>
      </a:lvl5pPr>
      <a:lvl6pPr marL="457200" algn="l" rtl="0" eaLnBrk="1" fontAlgn="base" hangingPunct="1">
        <a:spcBef>
          <a:spcPct val="0"/>
        </a:spcBef>
        <a:spcAft>
          <a:spcPct val="0"/>
        </a:spcAft>
        <a:defRPr sz="2400" b="1">
          <a:solidFill>
            <a:schemeClr val="tx2"/>
          </a:solidFill>
          <a:latin typeface="Verdana" pitchFamily="34" charset="0"/>
        </a:defRPr>
      </a:lvl6pPr>
      <a:lvl7pPr marL="914400" algn="l" rtl="0" eaLnBrk="1" fontAlgn="base" hangingPunct="1">
        <a:spcBef>
          <a:spcPct val="0"/>
        </a:spcBef>
        <a:spcAft>
          <a:spcPct val="0"/>
        </a:spcAft>
        <a:defRPr sz="2400" b="1">
          <a:solidFill>
            <a:schemeClr val="tx2"/>
          </a:solidFill>
          <a:latin typeface="Verdana" pitchFamily="34" charset="0"/>
        </a:defRPr>
      </a:lvl7pPr>
      <a:lvl8pPr marL="1371600" algn="l" rtl="0" eaLnBrk="1" fontAlgn="base" hangingPunct="1">
        <a:spcBef>
          <a:spcPct val="0"/>
        </a:spcBef>
        <a:spcAft>
          <a:spcPct val="0"/>
        </a:spcAft>
        <a:defRPr sz="2400" b="1">
          <a:solidFill>
            <a:schemeClr val="tx2"/>
          </a:solidFill>
          <a:latin typeface="Verdana" pitchFamily="34" charset="0"/>
        </a:defRPr>
      </a:lvl8pPr>
      <a:lvl9pPr marL="1828800" algn="l" rtl="0" eaLnBrk="1" fontAlgn="base" hangingPunct="1">
        <a:spcBef>
          <a:spcPct val="0"/>
        </a:spcBef>
        <a:spcAft>
          <a:spcPct val="0"/>
        </a:spcAft>
        <a:defRPr sz="2400" b="1">
          <a:solidFill>
            <a:schemeClr val="tx2"/>
          </a:solidFill>
          <a:latin typeface="Verdana" pitchFamily="34" charset="0"/>
        </a:defRPr>
      </a:lvl9pPr>
    </p:titleStyle>
    <p:bodyStyle>
      <a:lvl1pPr algn="l" rtl="0" eaLnBrk="1" fontAlgn="base" hangingPunct="1">
        <a:spcBef>
          <a:spcPct val="20000"/>
        </a:spcBef>
        <a:spcAft>
          <a:spcPct val="0"/>
        </a:spcAft>
        <a:buClr>
          <a:schemeClr val="tx2"/>
        </a:buClr>
        <a:defRPr sz="2000">
          <a:solidFill>
            <a:schemeClr val="tx1"/>
          </a:solidFill>
          <a:latin typeface="+mn-lt"/>
          <a:ea typeface="+mn-ea"/>
          <a:cs typeface="+mn-cs"/>
        </a:defRPr>
      </a:lvl1pPr>
      <a:lvl2pPr marL="742950" indent="-285750" algn="l" rtl="0" eaLnBrk="1" fontAlgn="base" hangingPunct="1">
        <a:spcBef>
          <a:spcPct val="20000"/>
        </a:spcBef>
        <a:spcAft>
          <a:spcPct val="0"/>
        </a:spcAft>
        <a:buClr>
          <a:srgbClr val="35C5AA"/>
        </a:buClr>
        <a:buChar char="•"/>
        <a:defRPr>
          <a:solidFill>
            <a:schemeClr val="tx1"/>
          </a:solidFill>
          <a:latin typeface="+mn-lt"/>
        </a:defRPr>
      </a:lvl2pPr>
      <a:lvl3pPr marL="1143000" indent="-228600" algn="l" rtl="0" eaLnBrk="1" fontAlgn="base" hangingPunct="1">
        <a:spcBef>
          <a:spcPct val="20000"/>
        </a:spcBef>
        <a:spcAft>
          <a:spcPct val="0"/>
        </a:spcAft>
        <a:buClr>
          <a:srgbClr val="35C5AA"/>
        </a:buClr>
        <a:buChar char="•"/>
        <a:defRPr sz="1600">
          <a:solidFill>
            <a:schemeClr val="tx1"/>
          </a:solidFill>
          <a:latin typeface="+mn-lt"/>
        </a:defRPr>
      </a:lvl3pPr>
      <a:lvl4pPr marL="1600200" indent="-228600" algn="l" rtl="0" eaLnBrk="1" fontAlgn="base" hangingPunct="1">
        <a:spcBef>
          <a:spcPct val="20000"/>
        </a:spcBef>
        <a:spcAft>
          <a:spcPct val="0"/>
        </a:spcAft>
        <a:buClr>
          <a:srgbClr val="35C5AA"/>
        </a:buClr>
        <a:buChar char="•"/>
        <a:defRPr sz="1400">
          <a:solidFill>
            <a:schemeClr val="tx1"/>
          </a:solidFill>
          <a:latin typeface="+mn-lt"/>
        </a:defRPr>
      </a:lvl4pPr>
      <a:lvl5pPr marL="2057400" indent="-228600" algn="l" rtl="0" eaLnBrk="1" fontAlgn="base" hangingPunct="1">
        <a:spcBef>
          <a:spcPct val="20000"/>
        </a:spcBef>
        <a:spcAft>
          <a:spcPct val="0"/>
        </a:spcAft>
        <a:buClr>
          <a:srgbClr val="35C5AA"/>
        </a:buClr>
        <a:buChar char="•"/>
        <a:defRPr sz="1400">
          <a:solidFill>
            <a:schemeClr val="tx1"/>
          </a:solidFill>
          <a:latin typeface="+mn-lt"/>
        </a:defRPr>
      </a:lvl5pPr>
      <a:lvl6pPr marL="2514600" indent="-228600" algn="l" rtl="0" eaLnBrk="1" fontAlgn="base" hangingPunct="1">
        <a:spcBef>
          <a:spcPct val="20000"/>
        </a:spcBef>
        <a:spcAft>
          <a:spcPct val="0"/>
        </a:spcAft>
        <a:buClr>
          <a:schemeClr val="tx2"/>
        </a:buClr>
        <a:buChar char="•"/>
        <a:defRPr sz="1400">
          <a:solidFill>
            <a:schemeClr val="tx1"/>
          </a:solidFill>
          <a:latin typeface="+mn-lt"/>
        </a:defRPr>
      </a:lvl6pPr>
      <a:lvl7pPr marL="2971800" indent="-228600" algn="l" rtl="0" eaLnBrk="1" fontAlgn="base" hangingPunct="1">
        <a:spcBef>
          <a:spcPct val="20000"/>
        </a:spcBef>
        <a:spcAft>
          <a:spcPct val="0"/>
        </a:spcAft>
        <a:buClr>
          <a:schemeClr val="tx2"/>
        </a:buClr>
        <a:buChar char="•"/>
        <a:defRPr sz="1400">
          <a:solidFill>
            <a:schemeClr val="tx1"/>
          </a:solidFill>
          <a:latin typeface="+mn-lt"/>
        </a:defRPr>
      </a:lvl7pPr>
      <a:lvl8pPr marL="3429000" indent="-228600" algn="l" rtl="0" eaLnBrk="1" fontAlgn="base" hangingPunct="1">
        <a:spcBef>
          <a:spcPct val="20000"/>
        </a:spcBef>
        <a:spcAft>
          <a:spcPct val="0"/>
        </a:spcAft>
        <a:buClr>
          <a:schemeClr val="tx2"/>
        </a:buClr>
        <a:buChar char="•"/>
        <a:defRPr sz="1400">
          <a:solidFill>
            <a:schemeClr val="tx1"/>
          </a:solidFill>
          <a:latin typeface="+mn-lt"/>
        </a:defRPr>
      </a:lvl8pPr>
      <a:lvl9pPr marL="3886200" indent="-228600" algn="l" rtl="0" eaLnBrk="1" fontAlgn="base" hangingPunct="1">
        <a:spcBef>
          <a:spcPct val="20000"/>
        </a:spcBef>
        <a:spcAft>
          <a:spcPct val="0"/>
        </a:spcAft>
        <a:buClr>
          <a:schemeClr val="tx2"/>
        </a:buClr>
        <a:buChar char="•"/>
        <a:defRPr sz="14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Rectangle 6"/>
          <p:cNvSpPr>
            <a:spLocks noGrp="1" noChangeArrowheads="1"/>
          </p:cNvSpPr>
          <p:nvPr>
            <p:ph type="ctrTitle"/>
          </p:nvPr>
        </p:nvSpPr>
        <p:spPr/>
        <p:txBody>
          <a:bodyPr/>
          <a:lstStyle/>
          <a:p>
            <a:r>
              <a:rPr lang="nl-NL" dirty="0"/>
              <a:t>Zitting 14 december 2017</a:t>
            </a:r>
            <a:r>
              <a:rPr lang="nl-NL" sz="1800" dirty="0">
                <a:solidFill>
                  <a:srgbClr val="35C5AA"/>
                </a:solidFill>
              </a:rPr>
              <a:t/>
            </a:r>
            <a:br>
              <a:rPr lang="nl-NL" sz="1800" dirty="0">
                <a:solidFill>
                  <a:srgbClr val="35C5AA"/>
                </a:solidFill>
              </a:rPr>
            </a:br>
            <a:r>
              <a:rPr lang="nl-NL" sz="1800" dirty="0"/>
              <a:t>Appels – </a:t>
            </a:r>
            <a:r>
              <a:rPr lang="nl-NL" sz="1800" dirty="0" err="1"/>
              <a:t>Koots</a:t>
            </a:r>
            <a:r>
              <a:rPr lang="nl-NL" sz="1800" dirty="0"/>
              <a:t> </a:t>
            </a:r>
            <a:r>
              <a:rPr lang="nl-NL" dirty="0">
                <a:solidFill>
                  <a:srgbClr val="35C5AA"/>
                </a:solidFill>
              </a:rPr>
              <a:t/>
            </a:r>
            <a:br>
              <a:rPr lang="nl-NL" dirty="0">
                <a:solidFill>
                  <a:srgbClr val="35C5AA"/>
                </a:solidFill>
              </a:rPr>
            </a:br>
            <a:endParaRPr lang="nl-NL" sz="1800" dirty="0">
              <a:solidFill>
                <a:srgbClr val="35C5AA"/>
              </a:solidFill>
            </a:endParaRPr>
          </a:p>
        </p:txBody>
      </p:sp>
      <p:sp>
        <p:nvSpPr>
          <p:cNvPr id="3" name="Subtitle 2"/>
          <p:cNvSpPr>
            <a:spLocks noGrp="1"/>
          </p:cNvSpPr>
          <p:nvPr>
            <p:ph type="subTitle" sz="quarter" idx="1"/>
          </p:nvPr>
        </p:nvSpPr>
        <p:spPr>
          <a:xfrm>
            <a:off x="1187624" y="3716338"/>
            <a:ext cx="6768554" cy="1800894"/>
          </a:xfrm>
        </p:spPr>
        <p:txBody>
          <a:bodyPr/>
          <a:lstStyle/>
          <a:p>
            <a:r>
              <a:rPr lang="nl-NL" b="1" dirty="0"/>
              <a:t/>
            </a:r>
            <a:br>
              <a:rPr lang="nl-NL" b="1" dirty="0"/>
            </a:br>
            <a:endParaRPr lang="nl-NL" b="1" dirty="0"/>
          </a:p>
          <a:p>
            <a:r>
              <a:rPr lang="nl-NL" b="1" dirty="0"/>
              <a:t/>
            </a:r>
            <a:br>
              <a:rPr lang="nl-NL" b="1" dirty="0"/>
            </a:br>
            <a:r>
              <a:rPr lang="nl-NL" b="1" dirty="0"/>
              <a:t>Rob van Coolwijk</a:t>
            </a:r>
          </a:p>
          <a:p>
            <a:endParaRPr lang="nl-NL" b="1" dirty="0"/>
          </a:p>
        </p:txBody>
      </p:sp>
      <p:sp>
        <p:nvSpPr>
          <p:cNvPr id="32772" name="Rectangle 4"/>
          <p:cNvSpPr>
            <a:spLocks noChangeArrowheads="1"/>
          </p:cNvSpPr>
          <p:nvPr/>
        </p:nvSpPr>
        <p:spPr bwMode="auto">
          <a:xfrm>
            <a:off x="3924300" y="4300538"/>
            <a:ext cx="4678363"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nl-NL" sz="1600" b="1" dirty="0"/>
          </a:p>
        </p:txBody>
      </p:sp>
    </p:spTree>
    <p:extLst>
      <p:ext uri="{BB962C8B-B14F-4D97-AF65-F5344CB8AC3E}">
        <p14:creationId xmlns:p14="http://schemas.microsoft.com/office/powerpoint/2010/main" val="19722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76" y="1570937"/>
            <a:ext cx="7200800" cy="652463"/>
          </a:xfrm>
        </p:spPr>
        <p:txBody>
          <a:bodyPr/>
          <a:lstStyle/>
          <a:p>
            <a:r>
              <a:rPr lang="nl-NL" dirty="0">
                <a:solidFill>
                  <a:srgbClr val="35C5AA"/>
                </a:solidFill>
              </a:rPr>
              <a:t>Financiële factoren</a:t>
            </a:r>
          </a:p>
        </p:txBody>
      </p:sp>
      <p:sp>
        <p:nvSpPr>
          <p:cNvPr id="3" name="Content Placeholder 2"/>
          <p:cNvSpPr>
            <a:spLocks noGrp="1"/>
          </p:cNvSpPr>
          <p:nvPr>
            <p:ph idx="1"/>
          </p:nvPr>
        </p:nvSpPr>
        <p:spPr>
          <a:xfrm>
            <a:off x="1048776" y="2201689"/>
            <a:ext cx="7399184" cy="4537075"/>
          </a:xfrm>
        </p:spPr>
        <p:txBody>
          <a:bodyPr/>
          <a:lstStyle/>
          <a:p>
            <a:pPr>
              <a:buClr>
                <a:srgbClr val="35C5AA"/>
              </a:buClr>
            </a:pPr>
            <a:r>
              <a:rPr lang="nl-NL" sz="1800" b="1" dirty="0">
                <a:solidFill>
                  <a:srgbClr val="8B796F"/>
                </a:solidFill>
              </a:rPr>
              <a:t>Conclusie:</a:t>
            </a:r>
          </a:p>
          <a:p>
            <a:pPr>
              <a:buClr>
                <a:srgbClr val="35C5AA"/>
              </a:buClr>
            </a:pPr>
            <a:endParaRPr lang="nl-NL" sz="1800" b="1" dirty="0">
              <a:solidFill>
                <a:srgbClr val="8B796F"/>
              </a:solidFill>
            </a:endParaRPr>
          </a:p>
          <a:p>
            <a:pPr>
              <a:buClr>
                <a:srgbClr val="35C5AA"/>
              </a:buClr>
            </a:pPr>
            <a:r>
              <a:rPr lang="nl-NL" sz="1800" b="1" dirty="0">
                <a:solidFill>
                  <a:srgbClr val="8B796F"/>
                </a:solidFill>
              </a:rPr>
              <a:t>Draagkracht van de man is € 10.172,= per maand</a:t>
            </a:r>
            <a:br>
              <a:rPr lang="nl-NL" sz="1800" b="1" dirty="0">
                <a:solidFill>
                  <a:srgbClr val="8B796F"/>
                </a:solidFill>
              </a:rPr>
            </a:br>
            <a:endParaRPr lang="nl-NL" sz="1800" b="1" dirty="0">
              <a:solidFill>
                <a:srgbClr val="8B796F"/>
              </a:solidFill>
            </a:endParaRPr>
          </a:p>
          <a:p>
            <a:pPr>
              <a:buClr>
                <a:srgbClr val="35C5AA"/>
              </a:buClr>
            </a:pPr>
            <a:r>
              <a:rPr lang="nl-NL" sz="1800" b="1" dirty="0">
                <a:solidFill>
                  <a:srgbClr val="8B796F"/>
                </a:solidFill>
              </a:rPr>
              <a:t>Alleen post 60 als inkomen meenemen ? Dan is de draagkracht “slechts” € 1.872,= per maand</a:t>
            </a:r>
          </a:p>
          <a:p>
            <a:pPr>
              <a:buClr>
                <a:srgbClr val="35C5AA"/>
              </a:buClr>
            </a:pPr>
            <a:endParaRPr lang="nl-NL" sz="1800" b="1" dirty="0">
              <a:solidFill>
                <a:srgbClr val="8B796F"/>
              </a:solidFill>
            </a:endParaRPr>
          </a:p>
          <a:p>
            <a:pPr>
              <a:buClr>
                <a:srgbClr val="35C5AA"/>
              </a:buClr>
            </a:pPr>
            <a:r>
              <a:rPr lang="nl-NL" sz="1800" b="1" dirty="0">
                <a:solidFill>
                  <a:srgbClr val="8B796F"/>
                </a:solidFill>
              </a:rPr>
              <a:t>					</a:t>
            </a:r>
            <a:endParaRPr lang="nl-NL" sz="1800" b="1" dirty="0"/>
          </a:p>
          <a:p>
            <a:pPr>
              <a:buClr>
                <a:srgbClr val="35C5AA"/>
              </a:buClr>
            </a:pPr>
            <a:r>
              <a:rPr lang="nl-NL" sz="1800" dirty="0">
                <a:solidFill>
                  <a:srgbClr val="8B796F"/>
                </a:solidFill>
              </a:rPr>
              <a:t/>
            </a:r>
            <a:br>
              <a:rPr lang="nl-NL" sz="1800" dirty="0">
                <a:solidFill>
                  <a:srgbClr val="8B796F"/>
                </a:solidFill>
              </a:rPr>
            </a:b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p:txBody>
      </p:sp>
    </p:spTree>
    <p:extLst>
      <p:ext uri="{BB962C8B-B14F-4D97-AF65-F5344CB8AC3E}">
        <p14:creationId xmlns:p14="http://schemas.microsoft.com/office/powerpoint/2010/main" val="1223581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76" y="1570937"/>
            <a:ext cx="7200800" cy="652463"/>
          </a:xfrm>
        </p:spPr>
        <p:txBody>
          <a:bodyPr/>
          <a:lstStyle/>
          <a:p>
            <a:r>
              <a:rPr lang="nl-NL" dirty="0">
                <a:solidFill>
                  <a:srgbClr val="35C5AA"/>
                </a:solidFill>
              </a:rPr>
              <a:t>Financiële factoren</a:t>
            </a:r>
          </a:p>
        </p:txBody>
      </p:sp>
      <p:sp>
        <p:nvSpPr>
          <p:cNvPr id="3" name="Content Placeholder 2"/>
          <p:cNvSpPr>
            <a:spLocks noGrp="1"/>
          </p:cNvSpPr>
          <p:nvPr>
            <p:ph idx="1"/>
          </p:nvPr>
        </p:nvSpPr>
        <p:spPr>
          <a:xfrm>
            <a:off x="1048776" y="2201689"/>
            <a:ext cx="7399184" cy="4537075"/>
          </a:xfrm>
        </p:spPr>
        <p:txBody>
          <a:bodyPr/>
          <a:lstStyle/>
          <a:p>
            <a:pPr>
              <a:buClr>
                <a:srgbClr val="35C5AA"/>
              </a:buClr>
            </a:pPr>
            <a:r>
              <a:rPr lang="nl-NL" sz="1800" b="1" dirty="0">
                <a:solidFill>
                  <a:srgbClr val="8B796F"/>
                </a:solidFill>
              </a:rPr>
              <a:t>Conclusie:</a:t>
            </a:r>
          </a:p>
          <a:p>
            <a:pPr>
              <a:buClr>
                <a:srgbClr val="35C5AA"/>
              </a:buClr>
            </a:pPr>
            <a:endParaRPr lang="nl-NL" sz="1800" b="1" dirty="0">
              <a:solidFill>
                <a:srgbClr val="8B796F"/>
              </a:solidFill>
            </a:endParaRPr>
          </a:p>
          <a:p>
            <a:pPr>
              <a:buClr>
                <a:srgbClr val="35C5AA"/>
              </a:buClr>
            </a:pPr>
            <a:r>
              <a:rPr lang="nl-NL" sz="1800" b="1" dirty="0">
                <a:solidFill>
                  <a:srgbClr val="8B796F"/>
                </a:solidFill>
              </a:rPr>
              <a:t>Draagkracht van de man is € 10.172,= per maand</a:t>
            </a:r>
          </a:p>
          <a:p>
            <a:pPr>
              <a:buClr>
                <a:srgbClr val="35C5AA"/>
              </a:buClr>
            </a:pPr>
            <a:endParaRPr lang="nl-NL" sz="1800" b="1" dirty="0">
              <a:solidFill>
                <a:srgbClr val="8B796F"/>
              </a:solidFill>
            </a:endParaRPr>
          </a:p>
          <a:p>
            <a:pPr>
              <a:buClr>
                <a:srgbClr val="35C5AA"/>
              </a:buClr>
            </a:pPr>
            <a:r>
              <a:rPr lang="nl-NL" sz="1800" b="1" dirty="0">
                <a:solidFill>
                  <a:srgbClr val="8B796F"/>
                </a:solidFill>
              </a:rPr>
              <a:t>Voldoende voor verzochte bijdrage ad € 5000,= per maand </a:t>
            </a:r>
          </a:p>
          <a:p>
            <a:pPr>
              <a:buClr>
                <a:srgbClr val="35C5AA"/>
              </a:buClr>
            </a:pPr>
            <a:endParaRPr lang="nl-NL" sz="1800" b="1" dirty="0">
              <a:solidFill>
                <a:srgbClr val="8B796F"/>
              </a:solidFill>
            </a:endParaRPr>
          </a:p>
          <a:p>
            <a:pPr>
              <a:buClr>
                <a:srgbClr val="35C5AA"/>
              </a:buClr>
            </a:pPr>
            <a:r>
              <a:rPr lang="nl-NL" sz="1800" b="1" dirty="0">
                <a:solidFill>
                  <a:srgbClr val="8B796F"/>
                </a:solidFill>
              </a:rPr>
              <a:t>Verzoek toewijzen ! </a:t>
            </a:r>
            <a:br>
              <a:rPr lang="nl-NL" sz="1800" b="1" dirty="0">
                <a:solidFill>
                  <a:srgbClr val="8B796F"/>
                </a:solidFill>
              </a:rPr>
            </a:br>
            <a:r>
              <a:rPr lang="nl-NL" sz="1800" b="1" dirty="0">
                <a:solidFill>
                  <a:srgbClr val="8B796F"/>
                </a:solidFill>
              </a:rPr>
              <a:t/>
            </a:r>
            <a:br>
              <a:rPr lang="nl-NL" sz="1800" b="1" dirty="0">
                <a:solidFill>
                  <a:srgbClr val="8B796F"/>
                </a:solidFill>
              </a:rPr>
            </a:br>
            <a:r>
              <a:rPr lang="nl-NL" sz="1800" b="1" dirty="0">
                <a:solidFill>
                  <a:srgbClr val="8B796F"/>
                </a:solidFill>
              </a:rPr>
              <a:t>Zo neen: verhuizen en lasten niet meer voldoen					</a:t>
            </a:r>
            <a:endParaRPr lang="nl-NL" sz="1800" b="1" dirty="0"/>
          </a:p>
          <a:p>
            <a:pPr>
              <a:buClr>
                <a:srgbClr val="35C5AA"/>
              </a:buClr>
            </a:pPr>
            <a:r>
              <a:rPr lang="nl-NL" sz="1800" dirty="0">
                <a:solidFill>
                  <a:srgbClr val="8B796F"/>
                </a:solidFill>
              </a:rPr>
              <a:t/>
            </a:r>
            <a:br>
              <a:rPr lang="nl-NL" sz="1800" dirty="0">
                <a:solidFill>
                  <a:srgbClr val="8B796F"/>
                </a:solidFill>
              </a:rPr>
            </a:b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p:txBody>
      </p:sp>
    </p:spTree>
    <p:extLst>
      <p:ext uri="{BB962C8B-B14F-4D97-AF65-F5344CB8AC3E}">
        <p14:creationId xmlns:p14="http://schemas.microsoft.com/office/powerpoint/2010/main" val="69668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76" y="1570937"/>
            <a:ext cx="7200800" cy="652463"/>
          </a:xfrm>
        </p:spPr>
        <p:txBody>
          <a:bodyPr/>
          <a:lstStyle/>
          <a:p>
            <a:r>
              <a:rPr lang="nl-NL" dirty="0">
                <a:solidFill>
                  <a:srgbClr val="35C5AA"/>
                </a:solidFill>
              </a:rPr>
              <a:t>In geschil:</a:t>
            </a:r>
          </a:p>
        </p:txBody>
      </p:sp>
      <p:sp>
        <p:nvSpPr>
          <p:cNvPr id="3" name="Content Placeholder 2"/>
          <p:cNvSpPr>
            <a:spLocks noGrp="1"/>
          </p:cNvSpPr>
          <p:nvPr>
            <p:ph idx="1"/>
          </p:nvPr>
        </p:nvSpPr>
        <p:spPr>
          <a:xfrm>
            <a:off x="1061248" y="2314840"/>
            <a:ext cx="7399184" cy="4537075"/>
          </a:xfrm>
        </p:spPr>
        <p:txBody>
          <a:bodyPr/>
          <a:lstStyle/>
          <a:p>
            <a:pPr>
              <a:buClr>
                <a:srgbClr val="35C5AA"/>
              </a:buClr>
            </a:pPr>
            <a:endParaRPr lang="nl-NL" sz="1800" b="1" dirty="0">
              <a:solidFill>
                <a:srgbClr val="8B796F"/>
              </a:solidFill>
            </a:endParaRPr>
          </a:p>
          <a:p>
            <a:pPr marL="342900" indent="-342900">
              <a:buClr>
                <a:srgbClr val="35C5AA"/>
              </a:buClr>
              <a:buFont typeface="Arial" panose="020B0604020202020204" pitchFamily="34" charset="0"/>
              <a:buChar char="•"/>
            </a:pPr>
            <a:r>
              <a:rPr lang="nl-NL" sz="1800" b="1" dirty="0">
                <a:solidFill>
                  <a:srgbClr val="8B796F"/>
                </a:solidFill>
              </a:rPr>
              <a:t>Verdeling gemeenschap (zitting gepland maart 2018)</a:t>
            </a:r>
            <a:br>
              <a:rPr lang="nl-NL" sz="1800" b="1" dirty="0">
                <a:solidFill>
                  <a:srgbClr val="8B796F"/>
                </a:solidFill>
              </a:rPr>
            </a:br>
            <a:endParaRPr lang="nl-NL" sz="1800" b="1" dirty="0">
              <a:solidFill>
                <a:srgbClr val="8B796F"/>
              </a:solidFill>
            </a:endParaRPr>
          </a:p>
          <a:p>
            <a:pPr marL="342900" indent="-342900">
              <a:buClr>
                <a:srgbClr val="35C5AA"/>
              </a:buClr>
              <a:buFont typeface="Arial" panose="020B0604020202020204" pitchFamily="34" charset="0"/>
              <a:buChar char="•"/>
            </a:pPr>
            <a:r>
              <a:rPr lang="nl-NL" sz="1800" b="1" dirty="0">
                <a:solidFill>
                  <a:srgbClr val="8B796F"/>
                </a:solidFill>
              </a:rPr>
              <a:t>Pensioen in eigen beheer (zitting gepland maart 2018)</a:t>
            </a:r>
            <a:br>
              <a:rPr lang="nl-NL" sz="1800" b="1" dirty="0">
                <a:solidFill>
                  <a:srgbClr val="8B796F"/>
                </a:solidFill>
              </a:rPr>
            </a:br>
            <a:endParaRPr lang="nl-NL" sz="1800" b="1" dirty="0">
              <a:solidFill>
                <a:srgbClr val="8B796F"/>
              </a:solidFill>
            </a:endParaRPr>
          </a:p>
          <a:p>
            <a:pPr marL="342900" indent="-342900">
              <a:buClr>
                <a:srgbClr val="35C5AA"/>
              </a:buClr>
              <a:buFont typeface="Arial" panose="020B0604020202020204" pitchFamily="34" charset="0"/>
              <a:buChar char="•"/>
            </a:pPr>
            <a:r>
              <a:rPr lang="nl-NL" sz="1800" b="1" dirty="0">
                <a:solidFill>
                  <a:srgbClr val="8B796F"/>
                </a:solidFill>
              </a:rPr>
              <a:t>Kinderalimentatie (overeenstemming)</a:t>
            </a:r>
            <a:br>
              <a:rPr lang="nl-NL" sz="1800" b="1" dirty="0">
                <a:solidFill>
                  <a:srgbClr val="8B796F"/>
                </a:solidFill>
              </a:rPr>
            </a:br>
            <a:endParaRPr lang="nl-NL" sz="1800" b="1" dirty="0">
              <a:solidFill>
                <a:srgbClr val="8B796F"/>
              </a:solidFill>
            </a:endParaRPr>
          </a:p>
          <a:p>
            <a:pPr marL="342900" indent="-342900">
              <a:buClr>
                <a:srgbClr val="35C5AA"/>
              </a:buClr>
              <a:buFont typeface="Arial" panose="020B0604020202020204" pitchFamily="34" charset="0"/>
              <a:buChar char="•"/>
            </a:pPr>
            <a:r>
              <a:rPr lang="nl-NL" sz="1800" b="1" dirty="0">
                <a:solidFill>
                  <a:srgbClr val="8B796F"/>
                </a:solidFill>
              </a:rPr>
              <a:t>Partneralimentatie: verzoek om € 5.000,= bruto per maand </a:t>
            </a:r>
            <a:br>
              <a:rPr lang="nl-NL" sz="1800" b="1" dirty="0">
                <a:solidFill>
                  <a:srgbClr val="8B796F"/>
                </a:solidFill>
              </a:rPr>
            </a:br>
            <a:endParaRPr lang="nl-NL" sz="1800" b="1" dirty="0">
              <a:solidFill>
                <a:srgbClr val="8B796F"/>
              </a:solidFill>
            </a:endParaRPr>
          </a:p>
          <a:p>
            <a:pPr marL="342900" indent="-342900">
              <a:buClr>
                <a:srgbClr val="35C5AA"/>
              </a:buClr>
              <a:buFont typeface="Arial" panose="020B0604020202020204" pitchFamily="34" charset="0"/>
              <a:buChar char="•"/>
            </a:pPr>
            <a:r>
              <a:rPr lang="nl-NL" sz="1800" b="1" dirty="0">
                <a:solidFill>
                  <a:srgbClr val="8B796F"/>
                </a:solidFill>
              </a:rPr>
              <a:t>Man vraagt afwijzing verzoek en limitering </a:t>
            </a:r>
            <a:r>
              <a:rPr lang="nl-NL" sz="1800" dirty="0">
                <a:solidFill>
                  <a:srgbClr val="8B796F"/>
                </a:solidFill>
              </a:rPr>
              <a:t/>
            </a:r>
            <a:br>
              <a:rPr lang="nl-NL" sz="1800" dirty="0">
                <a:solidFill>
                  <a:srgbClr val="8B796F"/>
                </a:solidFill>
              </a:rPr>
            </a:br>
            <a:r>
              <a:rPr lang="nl-NL" sz="1800" dirty="0">
                <a:solidFill>
                  <a:srgbClr val="8B796F"/>
                </a:solidFill>
              </a:rPr>
              <a:t/>
            </a:r>
            <a:br>
              <a:rPr lang="nl-NL" sz="1800" dirty="0">
                <a:solidFill>
                  <a:srgbClr val="8B796F"/>
                </a:solidFill>
              </a:rPr>
            </a:br>
            <a:endParaRPr lang="nl-NL" sz="1800" dirty="0">
              <a:solidFill>
                <a:srgbClr val="8B796F"/>
              </a:solidFill>
            </a:endParaRPr>
          </a:p>
        </p:txBody>
      </p:sp>
    </p:spTree>
    <p:extLst>
      <p:ext uri="{BB962C8B-B14F-4D97-AF65-F5344CB8AC3E}">
        <p14:creationId xmlns:p14="http://schemas.microsoft.com/office/powerpoint/2010/main" val="1078410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xmlns="" id="{8CB23F81-0FF3-4BE4-A9C3-D82521B9F490}"/>
              </a:ext>
            </a:extLst>
          </p:cNvPr>
          <p:cNvSpPr>
            <a:spLocks noGrp="1"/>
          </p:cNvSpPr>
          <p:nvPr>
            <p:ph idx="1"/>
          </p:nvPr>
        </p:nvSpPr>
        <p:spPr/>
        <p:txBody>
          <a:bodyPr/>
          <a:lstStyle/>
          <a:p>
            <a:pPr marL="342900" indent="-342900">
              <a:buClr>
                <a:srgbClr val="35C5AA"/>
              </a:buClr>
              <a:buFont typeface="Arial" panose="020B0604020202020204" pitchFamily="34" charset="0"/>
              <a:buChar char="•"/>
            </a:pPr>
            <a:endParaRPr lang="nl-NL" sz="1800" b="1" dirty="0">
              <a:solidFill>
                <a:srgbClr val="8B796F"/>
              </a:solidFill>
            </a:endParaRPr>
          </a:p>
          <a:p>
            <a:pPr marL="342900" indent="-342900">
              <a:buClr>
                <a:srgbClr val="35C5AA"/>
              </a:buClr>
              <a:buFont typeface="Arial" panose="020B0604020202020204" pitchFamily="34" charset="0"/>
              <a:buChar char="•"/>
            </a:pPr>
            <a:r>
              <a:rPr lang="nl-NL" sz="1800" b="1" dirty="0">
                <a:solidFill>
                  <a:srgbClr val="8B796F"/>
                </a:solidFill>
              </a:rPr>
              <a:t>Niet-financiële factoren:</a:t>
            </a:r>
            <a:br>
              <a:rPr lang="nl-NL" sz="1800" b="1" dirty="0">
                <a:solidFill>
                  <a:srgbClr val="8B796F"/>
                </a:solidFill>
              </a:rPr>
            </a:br>
            <a:endParaRPr lang="nl-NL" sz="1800" b="1" dirty="0">
              <a:solidFill>
                <a:srgbClr val="8B796F"/>
              </a:solidFill>
            </a:endParaRPr>
          </a:p>
          <a:p>
            <a:pPr marL="1085850" lvl="1" indent="-342900">
              <a:buFont typeface="Arial" panose="020B0604020202020204" pitchFamily="34" charset="0"/>
              <a:buChar char="•"/>
            </a:pPr>
            <a:r>
              <a:rPr lang="nl-NL" sz="1600" b="1" dirty="0">
                <a:solidFill>
                  <a:srgbClr val="8B796F"/>
                </a:solidFill>
              </a:rPr>
              <a:t>objectief</a:t>
            </a:r>
          </a:p>
          <a:p>
            <a:pPr marL="1085850" lvl="1" indent="-342900">
              <a:buFont typeface="Arial" panose="020B0604020202020204" pitchFamily="34" charset="0"/>
              <a:buChar char="•"/>
            </a:pPr>
            <a:r>
              <a:rPr lang="nl-NL" sz="1600" b="1" dirty="0">
                <a:solidFill>
                  <a:srgbClr val="8B796F"/>
                </a:solidFill>
              </a:rPr>
              <a:t>subjectief</a:t>
            </a:r>
            <a:br>
              <a:rPr lang="nl-NL" sz="1600" b="1" dirty="0">
                <a:solidFill>
                  <a:srgbClr val="8B796F"/>
                </a:solidFill>
              </a:rPr>
            </a:br>
            <a:endParaRPr lang="nl-NL" sz="1600" b="1" dirty="0"/>
          </a:p>
          <a:p>
            <a:pPr marL="342900" indent="-342900">
              <a:buClr>
                <a:srgbClr val="35C5AA"/>
              </a:buClr>
              <a:buFont typeface="Arial" panose="020B0604020202020204" pitchFamily="34" charset="0"/>
              <a:buChar char="•"/>
            </a:pPr>
            <a:r>
              <a:rPr lang="nl-NL" sz="1800" b="1" dirty="0">
                <a:solidFill>
                  <a:srgbClr val="8B796F"/>
                </a:solidFill>
              </a:rPr>
              <a:t>Financiële factoren: </a:t>
            </a:r>
            <a:br>
              <a:rPr lang="nl-NL" sz="1800" b="1" dirty="0">
                <a:solidFill>
                  <a:srgbClr val="8B796F"/>
                </a:solidFill>
              </a:rPr>
            </a:br>
            <a:endParaRPr lang="nl-NL" sz="1800" b="1" dirty="0">
              <a:solidFill>
                <a:srgbClr val="8B796F"/>
              </a:solidFill>
            </a:endParaRPr>
          </a:p>
          <a:p>
            <a:pPr marL="1085850" lvl="1" indent="-342900">
              <a:buFont typeface="Arial" panose="020B0604020202020204" pitchFamily="34" charset="0"/>
              <a:buChar char="•"/>
            </a:pPr>
            <a:r>
              <a:rPr lang="nl-NL" sz="1600" b="1" dirty="0">
                <a:solidFill>
                  <a:srgbClr val="8B796F"/>
                </a:solidFill>
              </a:rPr>
              <a:t>behoefte</a:t>
            </a:r>
          </a:p>
          <a:p>
            <a:pPr marL="1085850" lvl="1" indent="-342900">
              <a:buFont typeface="Arial" panose="020B0604020202020204" pitchFamily="34" charset="0"/>
              <a:buChar char="•"/>
            </a:pPr>
            <a:r>
              <a:rPr lang="nl-NL" sz="1600" b="1" dirty="0">
                <a:solidFill>
                  <a:srgbClr val="8B796F"/>
                </a:solidFill>
              </a:rPr>
              <a:t>draagkracht</a:t>
            </a:r>
            <a:br>
              <a:rPr lang="nl-NL" sz="1600" b="1" dirty="0">
                <a:solidFill>
                  <a:srgbClr val="8B796F"/>
                </a:solidFill>
              </a:rPr>
            </a:br>
            <a:endParaRPr lang="nl-NL" sz="1600" b="1" dirty="0">
              <a:solidFill>
                <a:srgbClr val="8B796F"/>
              </a:solidFill>
            </a:endParaRPr>
          </a:p>
        </p:txBody>
      </p:sp>
      <p:sp>
        <p:nvSpPr>
          <p:cNvPr id="8" name="Title 1"/>
          <p:cNvSpPr txBox="1">
            <a:spLocks/>
          </p:cNvSpPr>
          <p:nvPr/>
        </p:nvSpPr>
        <p:spPr bwMode="auto">
          <a:xfrm>
            <a:off x="1048776" y="1570937"/>
            <a:ext cx="7200800" cy="652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400" b="1">
                <a:solidFill>
                  <a:srgbClr val="35C5AA"/>
                </a:solidFill>
                <a:latin typeface="+mj-lt"/>
                <a:ea typeface="+mj-ea"/>
                <a:cs typeface="+mj-cs"/>
              </a:defRPr>
            </a:lvl1pPr>
            <a:lvl2pPr algn="l" rtl="0" eaLnBrk="1" fontAlgn="base" hangingPunct="1">
              <a:spcBef>
                <a:spcPct val="0"/>
              </a:spcBef>
              <a:spcAft>
                <a:spcPct val="0"/>
              </a:spcAft>
              <a:defRPr sz="2400" b="1">
                <a:solidFill>
                  <a:schemeClr val="tx2"/>
                </a:solidFill>
                <a:latin typeface="Verdana" pitchFamily="34" charset="0"/>
              </a:defRPr>
            </a:lvl2pPr>
            <a:lvl3pPr algn="l" rtl="0" eaLnBrk="1" fontAlgn="base" hangingPunct="1">
              <a:spcBef>
                <a:spcPct val="0"/>
              </a:spcBef>
              <a:spcAft>
                <a:spcPct val="0"/>
              </a:spcAft>
              <a:defRPr sz="2400" b="1">
                <a:solidFill>
                  <a:schemeClr val="tx2"/>
                </a:solidFill>
                <a:latin typeface="Verdana" pitchFamily="34" charset="0"/>
              </a:defRPr>
            </a:lvl3pPr>
            <a:lvl4pPr algn="l" rtl="0" eaLnBrk="1" fontAlgn="base" hangingPunct="1">
              <a:spcBef>
                <a:spcPct val="0"/>
              </a:spcBef>
              <a:spcAft>
                <a:spcPct val="0"/>
              </a:spcAft>
              <a:defRPr sz="2400" b="1">
                <a:solidFill>
                  <a:schemeClr val="tx2"/>
                </a:solidFill>
                <a:latin typeface="Verdana" pitchFamily="34" charset="0"/>
              </a:defRPr>
            </a:lvl4pPr>
            <a:lvl5pPr algn="l" rtl="0" eaLnBrk="1" fontAlgn="base" hangingPunct="1">
              <a:spcBef>
                <a:spcPct val="0"/>
              </a:spcBef>
              <a:spcAft>
                <a:spcPct val="0"/>
              </a:spcAft>
              <a:defRPr sz="2400" b="1">
                <a:solidFill>
                  <a:schemeClr val="tx2"/>
                </a:solidFill>
                <a:latin typeface="Verdana" pitchFamily="34" charset="0"/>
              </a:defRPr>
            </a:lvl5pPr>
            <a:lvl6pPr marL="457200" algn="l" rtl="0" eaLnBrk="1" fontAlgn="base" hangingPunct="1">
              <a:spcBef>
                <a:spcPct val="0"/>
              </a:spcBef>
              <a:spcAft>
                <a:spcPct val="0"/>
              </a:spcAft>
              <a:defRPr sz="2400" b="1">
                <a:solidFill>
                  <a:schemeClr val="tx2"/>
                </a:solidFill>
                <a:latin typeface="Verdana" pitchFamily="34" charset="0"/>
              </a:defRPr>
            </a:lvl6pPr>
            <a:lvl7pPr marL="914400" algn="l" rtl="0" eaLnBrk="1" fontAlgn="base" hangingPunct="1">
              <a:spcBef>
                <a:spcPct val="0"/>
              </a:spcBef>
              <a:spcAft>
                <a:spcPct val="0"/>
              </a:spcAft>
              <a:defRPr sz="2400" b="1">
                <a:solidFill>
                  <a:schemeClr val="tx2"/>
                </a:solidFill>
                <a:latin typeface="Verdana" pitchFamily="34" charset="0"/>
              </a:defRPr>
            </a:lvl7pPr>
            <a:lvl8pPr marL="1371600" algn="l" rtl="0" eaLnBrk="1" fontAlgn="base" hangingPunct="1">
              <a:spcBef>
                <a:spcPct val="0"/>
              </a:spcBef>
              <a:spcAft>
                <a:spcPct val="0"/>
              </a:spcAft>
              <a:defRPr sz="2400" b="1">
                <a:solidFill>
                  <a:schemeClr val="tx2"/>
                </a:solidFill>
                <a:latin typeface="Verdana" pitchFamily="34" charset="0"/>
              </a:defRPr>
            </a:lvl8pPr>
            <a:lvl9pPr marL="1828800" algn="l" rtl="0" eaLnBrk="1" fontAlgn="base" hangingPunct="1">
              <a:spcBef>
                <a:spcPct val="0"/>
              </a:spcBef>
              <a:spcAft>
                <a:spcPct val="0"/>
              </a:spcAft>
              <a:defRPr sz="2400" b="1">
                <a:solidFill>
                  <a:schemeClr val="tx2"/>
                </a:solidFill>
                <a:latin typeface="Verdana" pitchFamily="34" charset="0"/>
              </a:defRPr>
            </a:lvl9pPr>
          </a:lstStyle>
          <a:p>
            <a:r>
              <a:rPr lang="nl-NL" dirty="0"/>
              <a:t>1:157 BW</a:t>
            </a:r>
            <a:endParaRPr lang="nl-NL" dirty="0"/>
          </a:p>
        </p:txBody>
      </p:sp>
    </p:spTree>
    <p:extLst>
      <p:ext uri="{BB962C8B-B14F-4D97-AF65-F5344CB8AC3E}">
        <p14:creationId xmlns:p14="http://schemas.microsoft.com/office/powerpoint/2010/main" val="118272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76" y="1570937"/>
            <a:ext cx="7200800" cy="652463"/>
          </a:xfrm>
        </p:spPr>
        <p:txBody>
          <a:bodyPr/>
          <a:lstStyle/>
          <a:p>
            <a:r>
              <a:rPr lang="nl-NL" dirty="0">
                <a:solidFill>
                  <a:srgbClr val="35C5AA"/>
                </a:solidFill>
              </a:rPr>
              <a:t>Niet – financiële factoren</a:t>
            </a:r>
          </a:p>
        </p:txBody>
      </p:sp>
      <p:sp>
        <p:nvSpPr>
          <p:cNvPr id="3" name="Content Placeholder 2"/>
          <p:cNvSpPr>
            <a:spLocks noGrp="1"/>
          </p:cNvSpPr>
          <p:nvPr>
            <p:ph idx="1"/>
          </p:nvPr>
        </p:nvSpPr>
        <p:spPr>
          <a:xfrm>
            <a:off x="1061248" y="2314840"/>
            <a:ext cx="7399184" cy="4537075"/>
          </a:xfrm>
        </p:spPr>
        <p:txBody>
          <a:bodyPr/>
          <a:lstStyle/>
          <a:p>
            <a:pPr marL="342900" indent="-342900">
              <a:buClr>
                <a:srgbClr val="35C5AA"/>
              </a:buClr>
              <a:buFont typeface="Arial" panose="020B0604020202020204" pitchFamily="34" charset="0"/>
              <a:buChar char="•"/>
            </a:pPr>
            <a:r>
              <a:rPr lang="nl-NL" sz="1800" b="1" dirty="0">
                <a:solidFill>
                  <a:srgbClr val="8B796F"/>
                </a:solidFill>
              </a:rPr>
              <a:t>objectief:</a:t>
            </a:r>
            <a:br>
              <a:rPr lang="nl-NL" sz="1800" b="1" dirty="0">
                <a:solidFill>
                  <a:srgbClr val="8B796F"/>
                </a:solidFill>
              </a:rPr>
            </a:br>
            <a:r>
              <a:rPr lang="nl-NL" sz="1800" b="1" dirty="0">
                <a:solidFill>
                  <a:srgbClr val="8B796F"/>
                </a:solidFill>
              </a:rPr>
              <a:t/>
            </a:r>
            <a:br>
              <a:rPr lang="nl-NL" sz="1800" b="1" dirty="0">
                <a:solidFill>
                  <a:srgbClr val="8B796F"/>
                </a:solidFill>
              </a:rPr>
            </a:br>
            <a:r>
              <a:rPr lang="nl-NL" sz="1800" b="1" dirty="0">
                <a:solidFill>
                  <a:srgbClr val="8B796F"/>
                </a:solidFill>
              </a:rPr>
              <a:t>Duur van het huwelijk: 27 jaar</a:t>
            </a:r>
            <a:br>
              <a:rPr lang="nl-NL" sz="1800" b="1" dirty="0">
                <a:solidFill>
                  <a:srgbClr val="8B796F"/>
                </a:solidFill>
              </a:rPr>
            </a:br>
            <a:r>
              <a:rPr lang="nl-NL" sz="1800" b="1" dirty="0">
                <a:solidFill>
                  <a:srgbClr val="8B796F"/>
                </a:solidFill>
              </a:rPr>
              <a:t>Duur samenwoning: </a:t>
            </a:r>
            <a:br>
              <a:rPr lang="nl-NL" sz="1800" b="1" dirty="0">
                <a:solidFill>
                  <a:srgbClr val="8B796F"/>
                </a:solidFill>
              </a:rPr>
            </a:br>
            <a:r>
              <a:rPr lang="nl-NL" sz="1800" b="1" dirty="0">
                <a:solidFill>
                  <a:srgbClr val="8B796F"/>
                </a:solidFill>
              </a:rPr>
              <a:t>3 kinderen</a:t>
            </a:r>
            <a:br>
              <a:rPr lang="nl-NL" sz="1800" b="1" dirty="0">
                <a:solidFill>
                  <a:srgbClr val="8B796F"/>
                </a:solidFill>
              </a:rPr>
            </a:br>
            <a:r>
              <a:rPr lang="nl-NL" sz="1800" b="1" dirty="0">
                <a:solidFill>
                  <a:srgbClr val="8B796F"/>
                </a:solidFill>
              </a:rPr>
              <a:t>Tandarts (de vrouw van..)</a:t>
            </a:r>
            <a:br>
              <a:rPr lang="nl-NL" sz="1800" b="1" dirty="0">
                <a:solidFill>
                  <a:srgbClr val="8B796F"/>
                </a:solidFill>
              </a:rPr>
            </a:br>
            <a:r>
              <a:rPr lang="nl-NL" sz="1800" b="1" dirty="0">
                <a:solidFill>
                  <a:srgbClr val="8B796F"/>
                </a:solidFill>
              </a:rPr>
              <a:t>3 dagen werkzaam per week (ook tijdens het huwelijk)</a:t>
            </a:r>
            <a:br>
              <a:rPr lang="nl-NL" sz="1800" b="1" dirty="0">
                <a:solidFill>
                  <a:srgbClr val="8B796F"/>
                </a:solidFill>
              </a:rPr>
            </a:br>
            <a:endParaRPr lang="nl-NL" sz="1800" b="1" dirty="0">
              <a:solidFill>
                <a:srgbClr val="8B796F"/>
              </a:solidFill>
            </a:endParaRPr>
          </a:p>
          <a:p>
            <a:pPr marL="342900" indent="-342900">
              <a:buClr>
                <a:srgbClr val="35C5AA"/>
              </a:buClr>
              <a:buFont typeface="Arial" panose="020B0604020202020204" pitchFamily="34" charset="0"/>
              <a:buChar char="•"/>
            </a:pPr>
            <a:r>
              <a:rPr lang="nl-NL" sz="1800" b="1" dirty="0">
                <a:solidFill>
                  <a:srgbClr val="8B796F"/>
                </a:solidFill>
              </a:rPr>
              <a:t>subjectief:</a:t>
            </a:r>
            <a:br>
              <a:rPr lang="nl-NL" sz="1800" b="1" dirty="0">
                <a:solidFill>
                  <a:srgbClr val="8B796F"/>
                </a:solidFill>
              </a:rPr>
            </a:br>
            <a:r>
              <a:rPr lang="nl-NL" sz="1800" b="1" dirty="0">
                <a:solidFill>
                  <a:srgbClr val="8B796F"/>
                </a:solidFill>
              </a:rPr>
              <a:t/>
            </a:r>
            <a:br>
              <a:rPr lang="nl-NL" sz="1800" b="1" dirty="0">
                <a:solidFill>
                  <a:srgbClr val="8B796F"/>
                </a:solidFill>
              </a:rPr>
            </a:br>
            <a:r>
              <a:rPr lang="nl-NL" sz="1800" b="1" dirty="0">
                <a:solidFill>
                  <a:srgbClr val="8B796F"/>
                </a:solidFill>
              </a:rPr>
              <a:t>n.v.t. lotsverbondenheid duurt voort</a:t>
            </a: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p:txBody>
      </p:sp>
    </p:spTree>
    <p:extLst>
      <p:ext uri="{BB962C8B-B14F-4D97-AF65-F5344CB8AC3E}">
        <p14:creationId xmlns:p14="http://schemas.microsoft.com/office/powerpoint/2010/main" val="918746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76" y="1570937"/>
            <a:ext cx="7200800" cy="652463"/>
          </a:xfrm>
        </p:spPr>
        <p:txBody>
          <a:bodyPr/>
          <a:lstStyle/>
          <a:p>
            <a:r>
              <a:rPr lang="nl-NL" dirty="0">
                <a:solidFill>
                  <a:srgbClr val="35C5AA"/>
                </a:solidFill>
              </a:rPr>
              <a:t>Financiële factoren</a:t>
            </a:r>
          </a:p>
        </p:txBody>
      </p:sp>
      <p:sp>
        <p:nvSpPr>
          <p:cNvPr id="3" name="Content Placeholder 2"/>
          <p:cNvSpPr>
            <a:spLocks noGrp="1"/>
          </p:cNvSpPr>
          <p:nvPr>
            <p:ph idx="1"/>
          </p:nvPr>
        </p:nvSpPr>
        <p:spPr>
          <a:xfrm>
            <a:off x="1061248" y="2314840"/>
            <a:ext cx="7399184" cy="4537075"/>
          </a:xfrm>
        </p:spPr>
        <p:txBody>
          <a:bodyPr/>
          <a:lstStyle/>
          <a:p>
            <a:pPr>
              <a:buClr>
                <a:srgbClr val="35C5AA"/>
              </a:buClr>
            </a:pPr>
            <a:r>
              <a:rPr lang="nl-NL" sz="1800" b="1" dirty="0">
                <a:solidFill>
                  <a:srgbClr val="8B796F"/>
                </a:solidFill>
              </a:rPr>
              <a:t>Behoefte van de vrouw</a:t>
            </a:r>
            <a:br>
              <a:rPr lang="nl-NL" sz="1800" b="1" dirty="0">
                <a:solidFill>
                  <a:srgbClr val="8B796F"/>
                </a:solidFill>
              </a:rPr>
            </a:br>
            <a:endParaRPr lang="nl-NL" sz="1800" b="1" dirty="0">
              <a:solidFill>
                <a:srgbClr val="8B796F"/>
              </a:solidFill>
            </a:endParaRPr>
          </a:p>
          <a:p>
            <a:pPr marL="342900" indent="-342900">
              <a:buClr>
                <a:srgbClr val="35C5AA"/>
              </a:buClr>
              <a:buFont typeface="Arial" panose="020B0604020202020204" pitchFamily="34" charset="0"/>
              <a:buChar char="•"/>
            </a:pPr>
            <a:r>
              <a:rPr lang="nl-NL" sz="1800" b="1" dirty="0" err="1">
                <a:solidFill>
                  <a:srgbClr val="8B796F"/>
                </a:solidFill>
              </a:rPr>
              <a:t>huwelijksgerelateerde</a:t>
            </a:r>
            <a:r>
              <a:rPr lang="nl-NL" sz="1800" b="1" dirty="0">
                <a:solidFill>
                  <a:srgbClr val="8B796F"/>
                </a:solidFill>
              </a:rPr>
              <a:t> behoefte</a:t>
            </a:r>
            <a:br>
              <a:rPr lang="nl-NL" sz="1800" b="1" dirty="0">
                <a:solidFill>
                  <a:srgbClr val="8B796F"/>
                </a:solidFill>
              </a:rPr>
            </a:br>
            <a:r>
              <a:rPr lang="nl-NL" sz="1800" b="1" dirty="0">
                <a:solidFill>
                  <a:srgbClr val="8B796F"/>
                </a:solidFill>
              </a:rPr>
              <a:t/>
            </a:r>
            <a:br>
              <a:rPr lang="nl-NL" sz="1800" b="1" dirty="0">
                <a:solidFill>
                  <a:srgbClr val="8B796F"/>
                </a:solidFill>
              </a:rPr>
            </a:br>
            <a:r>
              <a:rPr lang="nl-NL" sz="1800" b="1" dirty="0">
                <a:solidFill>
                  <a:srgbClr val="8B796F"/>
                </a:solidFill>
              </a:rPr>
              <a:t>HR 19 december 2003 </a:t>
            </a:r>
            <a:r>
              <a:rPr lang="de-DE" sz="1800" b="1" dirty="0">
                <a:solidFill>
                  <a:srgbClr val="8B796F"/>
                </a:solidFill>
              </a:rPr>
              <a:t>ECLI:NL:PHR:2003:AM2379</a:t>
            </a:r>
            <a:r>
              <a:rPr lang="nl-NL" sz="1800" b="1" dirty="0">
                <a:solidFill>
                  <a:srgbClr val="8B796F"/>
                </a:solidFill>
              </a:rPr>
              <a:t/>
            </a:r>
            <a:br>
              <a:rPr lang="nl-NL" sz="1800" b="1" dirty="0">
                <a:solidFill>
                  <a:srgbClr val="8B796F"/>
                </a:solidFill>
              </a:rPr>
            </a:br>
            <a:r>
              <a:rPr lang="nl-NL" sz="1800" b="1" dirty="0">
                <a:solidFill>
                  <a:srgbClr val="8B796F"/>
                </a:solidFill>
              </a:rPr>
              <a:t/>
            </a:r>
            <a:br>
              <a:rPr lang="nl-NL" sz="1800" b="1" dirty="0">
                <a:solidFill>
                  <a:srgbClr val="8B796F"/>
                </a:solidFill>
              </a:rPr>
            </a:br>
            <a:r>
              <a:rPr lang="nl-NL" sz="1800" b="1" dirty="0">
                <a:solidFill>
                  <a:srgbClr val="8B796F"/>
                </a:solidFill>
              </a:rPr>
              <a:t>60 % norm: </a:t>
            </a:r>
            <a:br>
              <a:rPr lang="nl-NL" sz="1800" b="1" dirty="0">
                <a:solidFill>
                  <a:srgbClr val="8B796F"/>
                </a:solidFill>
              </a:rPr>
            </a:br>
            <a:r>
              <a:rPr lang="nl-NL" sz="1800" b="1" dirty="0">
                <a:solidFill>
                  <a:srgbClr val="8B796F"/>
                </a:solidFill>
              </a:rPr>
              <a:t/>
            </a:r>
            <a:br>
              <a:rPr lang="nl-NL" sz="1800" b="1" dirty="0">
                <a:solidFill>
                  <a:srgbClr val="8B796F"/>
                </a:solidFill>
              </a:rPr>
            </a:br>
            <a:r>
              <a:rPr lang="nl-NL" sz="1800" b="1" dirty="0">
                <a:solidFill>
                  <a:srgbClr val="8B796F"/>
                </a:solidFill>
              </a:rPr>
              <a:t>HR 3 september 2010 </a:t>
            </a:r>
            <a:r>
              <a:rPr lang="nl-NL" sz="1800" b="1" dirty="0"/>
              <a:t>ECLI:NL:HR:2010:BM7050</a:t>
            </a:r>
          </a:p>
          <a:p>
            <a:pPr>
              <a:buClr>
                <a:srgbClr val="35C5AA"/>
              </a:buClr>
            </a:pPr>
            <a:endParaRPr lang="nl-NL" sz="1800" b="1" dirty="0">
              <a:solidFill>
                <a:srgbClr val="8B796F"/>
              </a:solidFill>
            </a:endParaRPr>
          </a:p>
          <a:p>
            <a:pPr marL="342900" indent="-342900">
              <a:buClr>
                <a:srgbClr val="35C5AA"/>
              </a:buClr>
              <a:buFont typeface="Arial" panose="020B0604020202020204" pitchFamily="34" charset="0"/>
              <a:buChar char="•"/>
            </a:pPr>
            <a:r>
              <a:rPr lang="nl-NL" sz="1800" b="1" dirty="0">
                <a:solidFill>
                  <a:srgbClr val="8B796F"/>
                </a:solidFill>
              </a:rPr>
              <a:t>Specificatie (zie processtukken)</a:t>
            </a:r>
            <a:r>
              <a:rPr lang="nl-NL" sz="1800" dirty="0">
                <a:solidFill>
                  <a:srgbClr val="8B796F"/>
                </a:solidFill>
              </a:rPr>
              <a:t/>
            </a:r>
            <a:br>
              <a:rPr lang="nl-NL" sz="1800" dirty="0">
                <a:solidFill>
                  <a:srgbClr val="8B796F"/>
                </a:solidFill>
              </a:rPr>
            </a:br>
            <a:r>
              <a:rPr lang="nl-NL" sz="1800" dirty="0">
                <a:solidFill>
                  <a:srgbClr val="8B796F"/>
                </a:solidFill>
              </a:rPr>
              <a:t/>
            </a:r>
            <a:br>
              <a:rPr lang="nl-NL" sz="1800" dirty="0">
                <a:solidFill>
                  <a:srgbClr val="8B796F"/>
                </a:solidFill>
              </a:rPr>
            </a:br>
            <a:endParaRPr lang="nl-NL" sz="1800" dirty="0">
              <a:solidFill>
                <a:srgbClr val="8B796F"/>
              </a:solidFill>
            </a:endParaRPr>
          </a:p>
        </p:txBody>
      </p:sp>
    </p:spTree>
    <p:extLst>
      <p:ext uri="{BB962C8B-B14F-4D97-AF65-F5344CB8AC3E}">
        <p14:creationId xmlns:p14="http://schemas.microsoft.com/office/powerpoint/2010/main" val="1336929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76" y="1570937"/>
            <a:ext cx="7200800" cy="652463"/>
          </a:xfrm>
        </p:spPr>
        <p:txBody>
          <a:bodyPr/>
          <a:lstStyle/>
          <a:p>
            <a:r>
              <a:rPr lang="nl-NL" dirty="0">
                <a:solidFill>
                  <a:srgbClr val="35C5AA"/>
                </a:solidFill>
              </a:rPr>
              <a:t>Financiële factoren</a:t>
            </a:r>
          </a:p>
        </p:txBody>
      </p:sp>
      <p:sp>
        <p:nvSpPr>
          <p:cNvPr id="3" name="Content Placeholder 2"/>
          <p:cNvSpPr>
            <a:spLocks noGrp="1"/>
          </p:cNvSpPr>
          <p:nvPr>
            <p:ph idx="1"/>
          </p:nvPr>
        </p:nvSpPr>
        <p:spPr>
          <a:xfrm>
            <a:off x="1061248" y="2314840"/>
            <a:ext cx="7399184" cy="4537075"/>
          </a:xfrm>
        </p:spPr>
        <p:txBody>
          <a:bodyPr/>
          <a:lstStyle/>
          <a:p>
            <a:pPr>
              <a:buClr>
                <a:srgbClr val="35C5AA"/>
              </a:buClr>
            </a:pPr>
            <a:r>
              <a:rPr lang="nl-NL" sz="1800" b="1" dirty="0">
                <a:solidFill>
                  <a:srgbClr val="8B796F"/>
                </a:solidFill>
              </a:rPr>
              <a:t>Behoefte van de vrouw</a:t>
            </a:r>
            <a:br>
              <a:rPr lang="nl-NL" sz="1800" b="1" dirty="0">
                <a:solidFill>
                  <a:srgbClr val="8B796F"/>
                </a:solidFill>
              </a:rPr>
            </a:br>
            <a:endParaRPr lang="nl-NL" sz="1800" b="1" dirty="0">
              <a:solidFill>
                <a:srgbClr val="8B796F"/>
              </a:solidFill>
            </a:endParaRPr>
          </a:p>
          <a:p>
            <a:pPr marL="342900" indent="-342900">
              <a:buClr>
                <a:srgbClr val="35C5AA"/>
              </a:buClr>
              <a:buFont typeface="Arial" panose="020B0604020202020204" pitchFamily="34" charset="0"/>
              <a:buChar char="•"/>
            </a:pPr>
            <a:r>
              <a:rPr lang="nl-NL" sz="1800" b="1" dirty="0">
                <a:solidFill>
                  <a:srgbClr val="8B796F"/>
                </a:solidFill>
              </a:rPr>
              <a:t>Eigen inkomen</a:t>
            </a:r>
            <a:br>
              <a:rPr lang="nl-NL" sz="1800" b="1" dirty="0">
                <a:solidFill>
                  <a:srgbClr val="8B796F"/>
                </a:solidFill>
              </a:rPr>
            </a:br>
            <a:endParaRPr lang="nl-NL" sz="1800" b="1" dirty="0">
              <a:solidFill>
                <a:srgbClr val="8B796F"/>
              </a:solidFill>
            </a:endParaRPr>
          </a:p>
          <a:p>
            <a:pPr marL="1085850" lvl="1" indent="-342900">
              <a:buFont typeface="Arial" panose="020B0604020202020204" pitchFamily="34" charset="0"/>
              <a:buChar char="•"/>
            </a:pPr>
            <a:r>
              <a:rPr lang="nl-NL" sz="1600" b="1" dirty="0">
                <a:solidFill>
                  <a:srgbClr val="8B796F"/>
                </a:solidFill>
              </a:rPr>
              <a:t>Geen KGB</a:t>
            </a:r>
          </a:p>
          <a:p>
            <a:pPr marL="1085850" lvl="1" indent="-342900">
              <a:buFont typeface="Arial" panose="020B0604020202020204" pitchFamily="34" charset="0"/>
              <a:buChar char="•"/>
            </a:pPr>
            <a:r>
              <a:rPr lang="nl-NL" sz="1600" b="1" dirty="0">
                <a:solidFill>
                  <a:srgbClr val="8B796F"/>
                </a:solidFill>
              </a:rPr>
              <a:t>Leeftijd</a:t>
            </a:r>
          </a:p>
          <a:p>
            <a:pPr marL="1085850" lvl="1" indent="-342900">
              <a:buFont typeface="Arial" panose="020B0604020202020204" pitchFamily="34" charset="0"/>
              <a:buChar char="•"/>
            </a:pPr>
            <a:r>
              <a:rPr lang="nl-NL" sz="1600" b="1" dirty="0">
                <a:solidFill>
                  <a:srgbClr val="8B796F"/>
                </a:solidFill>
              </a:rPr>
              <a:t>Medische beperkingen</a:t>
            </a:r>
          </a:p>
          <a:p>
            <a:pPr marL="1085850" lvl="1" indent="-342900">
              <a:buFont typeface="Arial" panose="020B0604020202020204" pitchFamily="34" charset="0"/>
              <a:buChar char="•"/>
            </a:pPr>
            <a:r>
              <a:rPr lang="nl-NL" sz="1600" b="1" dirty="0">
                <a:solidFill>
                  <a:srgbClr val="8B796F"/>
                </a:solidFill>
              </a:rPr>
              <a:t>Sollicitatiepogingen</a:t>
            </a:r>
          </a:p>
          <a:p>
            <a:pPr marL="1085850" lvl="1" indent="-342900">
              <a:buFont typeface="Arial" panose="020B0604020202020204" pitchFamily="34" charset="0"/>
              <a:buChar char="•"/>
            </a:pPr>
            <a:r>
              <a:rPr lang="nl-NL" sz="1600" b="1" dirty="0">
                <a:solidFill>
                  <a:srgbClr val="8B796F"/>
                </a:solidFill>
              </a:rPr>
              <a:t>Taakverdeling tijdens het huwelijk</a:t>
            </a:r>
          </a:p>
          <a:p>
            <a:pPr marL="1085850" lvl="1" indent="-342900">
              <a:buFont typeface="Arial" panose="020B0604020202020204" pitchFamily="34" charset="0"/>
              <a:buChar char="•"/>
            </a:pPr>
            <a:r>
              <a:rPr lang="nl-NL" sz="1600" b="1" dirty="0">
                <a:solidFill>
                  <a:srgbClr val="8B796F"/>
                </a:solidFill>
              </a:rPr>
              <a:t>3 dagen werken tijdens het huwelijk</a:t>
            </a:r>
          </a:p>
          <a:p>
            <a:pPr marL="1085850" lvl="1" indent="-342900">
              <a:buFont typeface="Arial" panose="020B0604020202020204" pitchFamily="34" charset="0"/>
              <a:buChar char="•"/>
            </a:pPr>
            <a:r>
              <a:rPr lang="nl-NL" sz="1600" b="1" dirty="0">
                <a:solidFill>
                  <a:srgbClr val="8B796F"/>
                </a:solidFill>
              </a:rPr>
              <a:t>Niet te voorspellen </a:t>
            </a:r>
            <a:br>
              <a:rPr lang="nl-NL" sz="1600" b="1" dirty="0">
                <a:solidFill>
                  <a:srgbClr val="8B796F"/>
                </a:solidFill>
              </a:rPr>
            </a:br>
            <a:endParaRPr lang="nl-NL" sz="1600" b="1" dirty="0">
              <a:solidFill>
                <a:srgbClr val="8B796F"/>
              </a:solidFill>
            </a:endParaRPr>
          </a:p>
          <a:p>
            <a:pPr marL="342900" indent="-342900">
              <a:buFont typeface="Arial" panose="020B0604020202020204" pitchFamily="34" charset="0"/>
              <a:buChar char="•"/>
            </a:pPr>
            <a:r>
              <a:rPr lang="nl-NL" sz="1800" b="1" dirty="0">
                <a:solidFill>
                  <a:srgbClr val="8B796F"/>
                </a:solidFill>
              </a:rPr>
              <a:t>Behoefte aan verzochte bijdrage: handhaving verzoek</a:t>
            </a:r>
            <a:r>
              <a:rPr lang="nl-NL" sz="1800" dirty="0">
                <a:solidFill>
                  <a:srgbClr val="8B796F"/>
                </a:solidFill>
              </a:rPr>
              <a:t/>
            </a:r>
            <a:br>
              <a:rPr lang="nl-NL" sz="1800" dirty="0">
                <a:solidFill>
                  <a:srgbClr val="8B796F"/>
                </a:solidFill>
              </a:rPr>
            </a:br>
            <a:r>
              <a:rPr lang="nl-NL" sz="1800" dirty="0">
                <a:solidFill>
                  <a:srgbClr val="8B796F"/>
                </a:solidFill>
              </a:rPr>
              <a:t/>
            </a:r>
            <a:br>
              <a:rPr lang="nl-NL" sz="1800" dirty="0">
                <a:solidFill>
                  <a:srgbClr val="8B796F"/>
                </a:solidFill>
              </a:rPr>
            </a:br>
            <a:endParaRPr lang="nl-NL" sz="1800" dirty="0">
              <a:solidFill>
                <a:srgbClr val="8B796F"/>
              </a:solidFill>
            </a:endParaRPr>
          </a:p>
        </p:txBody>
      </p:sp>
    </p:spTree>
    <p:extLst>
      <p:ext uri="{BB962C8B-B14F-4D97-AF65-F5344CB8AC3E}">
        <p14:creationId xmlns:p14="http://schemas.microsoft.com/office/powerpoint/2010/main" val="1064095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76" y="1570937"/>
            <a:ext cx="7200800" cy="652463"/>
          </a:xfrm>
        </p:spPr>
        <p:txBody>
          <a:bodyPr/>
          <a:lstStyle/>
          <a:p>
            <a:r>
              <a:rPr lang="nl-NL" dirty="0">
                <a:solidFill>
                  <a:srgbClr val="35C5AA"/>
                </a:solidFill>
              </a:rPr>
              <a:t>Limitering ?</a:t>
            </a:r>
          </a:p>
        </p:txBody>
      </p:sp>
      <p:sp>
        <p:nvSpPr>
          <p:cNvPr id="3" name="Content Placeholder 2"/>
          <p:cNvSpPr>
            <a:spLocks noGrp="1"/>
          </p:cNvSpPr>
          <p:nvPr>
            <p:ph idx="1"/>
          </p:nvPr>
        </p:nvSpPr>
        <p:spPr>
          <a:xfrm>
            <a:off x="1061248" y="2314840"/>
            <a:ext cx="7399184" cy="4537075"/>
          </a:xfrm>
        </p:spPr>
        <p:txBody>
          <a:bodyPr/>
          <a:lstStyle/>
          <a:p>
            <a:pPr>
              <a:buClr>
                <a:srgbClr val="35C5AA"/>
              </a:buClr>
            </a:pPr>
            <a:r>
              <a:rPr lang="nl-NL" sz="1800" b="1" dirty="0">
                <a:solidFill>
                  <a:srgbClr val="8B796F"/>
                </a:solidFill>
              </a:rPr>
              <a:t>Stelplicht en bewijslast van de alimentatie</a:t>
            </a:r>
            <a:r>
              <a:rPr lang="nl-NL" sz="1800" b="1" u="sng" dirty="0">
                <a:solidFill>
                  <a:srgbClr val="8B796F"/>
                </a:solidFill>
              </a:rPr>
              <a:t>plichtige</a:t>
            </a:r>
            <a:r>
              <a:rPr lang="nl-NL" sz="1800" b="1" dirty="0">
                <a:solidFill>
                  <a:srgbClr val="8B796F"/>
                </a:solidFill>
              </a:rPr>
              <a:t> </a:t>
            </a:r>
          </a:p>
          <a:p>
            <a:pPr>
              <a:buClr>
                <a:srgbClr val="35C5AA"/>
              </a:buClr>
            </a:pPr>
            <a:endParaRPr lang="nl-NL" sz="1800" b="1" dirty="0">
              <a:solidFill>
                <a:srgbClr val="8B796F"/>
              </a:solidFill>
            </a:endParaRPr>
          </a:p>
          <a:p>
            <a:pPr marL="285750" indent="-285750">
              <a:buClr>
                <a:srgbClr val="35C5AA"/>
              </a:buClr>
              <a:buFont typeface="Arial" panose="020B0604020202020204" pitchFamily="34" charset="0"/>
              <a:buChar char="•"/>
            </a:pPr>
            <a:r>
              <a:rPr lang="nl-NL" sz="1800" b="1" dirty="0">
                <a:solidFill>
                  <a:srgbClr val="8B796F"/>
                </a:solidFill>
              </a:rPr>
              <a:t>gemotiveerd stellen dat het niet vinden van werk te wijten is aan de alimentatiegerechtigde en dat met voldoende zekerheid vaststaat dat de alimentatiegerechtigde een geschikte opleiding dan wel passend werk had kunnen vinden welke vanuit de woonplaats voldoende bereikbaar waren; </a:t>
            </a:r>
            <a:br>
              <a:rPr lang="nl-NL" sz="1800" b="1" dirty="0">
                <a:solidFill>
                  <a:srgbClr val="8B796F"/>
                </a:solidFill>
              </a:rPr>
            </a:br>
            <a:endParaRPr lang="nl-NL" sz="1800" b="1" dirty="0">
              <a:solidFill>
                <a:srgbClr val="8B796F"/>
              </a:solidFill>
            </a:endParaRPr>
          </a:p>
          <a:p>
            <a:pPr marL="285750" indent="-285750">
              <a:buClr>
                <a:srgbClr val="35C5AA"/>
              </a:buClr>
              <a:buFont typeface="Arial" panose="020B0604020202020204" pitchFamily="34" charset="0"/>
              <a:buChar char="•"/>
            </a:pPr>
            <a:r>
              <a:rPr lang="nl-NL" sz="1800" b="1" dirty="0">
                <a:solidFill>
                  <a:srgbClr val="8B796F"/>
                </a:solidFill>
              </a:rPr>
              <a:t>aantonen in hoeverre, gelet op maatschappelijke opvattingen, gevergd kon worden dat de alimentatiegerechtigde van deze mogelijkheden gebruik maakte en of de alimentatiegerechtigde tijdig en in voldoende mate in het levensonderhoud zou kunnen hebben voorzien; </a:t>
            </a: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p:txBody>
      </p:sp>
    </p:spTree>
    <p:extLst>
      <p:ext uri="{BB962C8B-B14F-4D97-AF65-F5344CB8AC3E}">
        <p14:creationId xmlns:p14="http://schemas.microsoft.com/office/powerpoint/2010/main" val="2634160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76" y="1570937"/>
            <a:ext cx="7200800" cy="652463"/>
          </a:xfrm>
        </p:spPr>
        <p:txBody>
          <a:bodyPr/>
          <a:lstStyle/>
          <a:p>
            <a:r>
              <a:rPr lang="nl-NL" dirty="0">
                <a:solidFill>
                  <a:srgbClr val="35C5AA"/>
                </a:solidFill>
              </a:rPr>
              <a:t>Limitering ?</a:t>
            </a:r>
          </a:p>
        </p:txBody>
      </p:sp>
      <p:sp>
        <p:nvSpPr>
          <p:cNvPr id="3" name="Content Placeholder 2"/>
          <p:cNvSpPr>
            <a:spLocks noGrp="1"/>
          </p:cNvSpPr>
          <p:nvPr>
            <p:ph idx="1"/>
          </p:nvPr>
        </p:nvSpPr>
        <p:spPr>
          <a:xfrm>
            <a:off x="1048776" y="2201689"/>
            <a:ext cx="7399184" cy="4537075"/>
          </a:xfrm>
        </p:spPr>
        <p:txBody>
          <a:bodyPr/>
          <a:lstStyle/>
          <a:p>
            <a:pPr>
              <a:buClr>
                <a:srgbClr val="35C5AA"/>
              </a:buClr>
            </a:pPr>
            <a:r>
              <a:rPr lang="nl-NL" sz="1800" b="1" dirty="0">
                <a:solidFill>
                  <a:srgbClr val="8B796F"/>
                </a:solidFill>
              </a:rPr>
              <a:t>Stelplicht en bewijslast van de alimentatie</a:t>
            </a:r>
            <a:r>
              <a:rPr lang="nl-NL" sz="1800" b="1" u="sng" dirty="0">
                <a:solidFill>
                  <a:srgbClr val="8B796F"/>
                </a:solidFill>
              </a:rPr>
              <a:t>plichtige</a:t>
            </a:r>
            <a:br>
              <a:rPr lang="nl-NL" sz="1800" b="1" u="sng" dirty="0">
                <a:solidFill>
                  <a:srgbClr val="8B796F"/>
                </a:solidFill>
              </a:rPr>
            </a:br>
            <a:endParaRPr lang="nl-NL" sz="1800" b="1" dirty="0">
              <a:solidFill>
                <a:srgbClr val="8B796F"/>
              </a:solidFill>
            </a:endParaRPr>
          </a:p>
          <a:p>
            <a:pPr marL="285750" indent="-285750">
              <a:buClr>
                <a:srgbClr val="35C5AA"/>
              </a:buClr>
              <a:buFont typeface="Arial" panose="020B0604020202020204" pitchFamily="34" charset="0"/>
              <a:buChar char="•"/>
            </a:pPr>
            <a:r>
              <a:rPr lang="nl-NL" sz="1800" b="1" dirty="0">
                <a:solidFill>
                  <a:srgbClr val="8B796F"/>
                </a:solidFill>
              </a:rPr>
              <a:t>het gaat er niet alleen om of de alimentatiegerechtigde bereid is om meer te werken maar ook of daartoe de gelegenheid bestaat; </a:t>
            </a:r>
            <a:br>
              <a:rPr lang="nl-NL" sz="1800" b="1" dirty="0">
                <a:solidFill>
                  <a:srgbClr val="8B796F"/>
                </a:solidFill>
              </a:rPr>
            </a:br>
            <a:endParaRPr lang="nl-NL" sz="1800" b="1" dirty="0">
              <a:solidFill>
                <a:srgbClr val="8B796F"/>
              </a:solidFill>
            </a:endParaRPr>
          </a:p>
          <a:p>
            <a:pPr marL="285750" indent="-285750">
              <a:buClr>
                <a:srgbClr val="35C5AA"/>
              </a:buClr>
              <a:buFont typeface="Arial" panose="020B0604020202020204" pitchFamily="34" charset="0"/>
              <a:buChar char="•"/>
            </a:pPr>
            <a:r>
              <a:rPr lang="nl-NL" sz="1800" b="1" dirty="0">
                <a:solidFill>
                  <a:srgbClr val="8B796F"/>
                </a:solidFill>
              </a:rPr>
              <a:t>grote terugval in inkomsten</a:t>
            </a:r>
            <a:br>
              <a:rPr lang="nl-NL" sz="1800" b="1" dirty="0">
                <a:solidFill>
                  <a:srgbClr val="8B796F"/>
                </a:solidFill>
              </a:rPr>
            </a:br>
            <a:endParaRPr lang="nl-NL" sz="1800" b="1" dirty="0">
              <a:solidFill>
                <a:srgbClr val="8B796F"/>
              </a:solidFill>
            </a:endParaRPr>
          </a:p>
          <a:p>
            <a:pPr>
              <a:buClr>
                <a:srgbClr val="35C5AA"/>
              </a:buClr>
            </a:pPr>
            <a:r>
              <a:rPr lang="nl-NL" sz="1800" b="1" dirty="0">
                <a:solidFill>
                  <a:srgbClr val="8B796F"/>
                </a:solidFill>
              </a:rPr>
              <a:t>Zie o.a. https://www.banning.nl/publicaties/</a:t>
            </a:r>
          </a:p>
          <a:p>
            <a:pPr marL="285750" indent="-285750">
              <a:buClr>
                <a:srgbClr val="35C5AA"/>
              </a:buClr>
              <a:buFont typeface="Arial" panose="020B0604020202020204" pitchFamily="34" charset="0"/>
              <a:buChar char="•"/>
            </a:pPr>
            <a:r>
              <a:rPr lang="nl-NL" sz="1800" b="1" dirty="0">
                <a:solidFill>
                  <a:srgbClr val="8B796F"/>
                </a:solidFill>
              </a:rPr>
              <a:t>Gerechtshof Den Haag 1 februari 2012 </a:t>
            </a:r>
            <a:r>
              <a:rPr lang="nl-NL" sz="1800" b="1" dirty="0"/>
              <a:t>ECLI:NL:GHSGR:2012: BV8010</a:t>
            </a:r>
          </a:p>
          <a:p>
            <a:pPr marL="285750" indent="-285750">
              <a:buClr>
                <a:srgbClr val="35C5AA"/>
              </a:buClr>
              <a:buFont typeface="Arial" panose="020B0604020202020204" pitchFamily="34" charset="0"/>
              <a:buChar char="•"/>
            </a:pPr>
            <a:r>
              <a:rPr lang="nl-NL" sz="1800" b="1" dirty="0">
                <a:solidFill>
                  <a:srgbClr val="8B796F"/>
                </a:solidFill>
              </a:rPr>
              <a:t>Gerechtshof Den Haag  7 maart 2012 </a:t>
            </a:r>
            <a:r>
              <a:rPr lang="nl-NL" sz="1800" b="1" dirty="0"/>
              <a:t>ECLI:NL:GHSGR:2012:</a:t>
            </a:r>
            <a:br>
              <a:rPr lang="nl-NL" sz="1800" b="1" dirty="0"/>
            </a:br>
            <a:r>
              <a:rPr lang="nl-NL" sz="1800" b="1" dirty="0"/>
              <a:t>BW9396</a:t>
            </a:r>
          </a:p>
          <a:p>
            <a:pPr marL="285750" indent="-285750">
              <a:buClr>
                <a:srgbClr val="35C5AA"/>
              </a:buClr>
              <a:buFont typeface="Arial" panose="020B0604020202020204" pitchFamily="34" charset="0"/>
              <a:buChar char="•"/>
            </a:pPr>
            <a:r>
              <a:rPr lang="nl-NL" sz="1800" b="1" dirty="0">
                <a:solidFill>
                  <a:srgbClr val="8B796F"/>
                </a:solidFill>
              </a:rPr>
              <a:t>Gerechtshof Den Haag 17 oktober 2012 </a:t>
            </a:r>
            <a:r>
              <a:rPr lang="nl-NL" sz="1800" b="1" dirty="0"/>
              <a:t>ECLI:NL:GHSGR:2012: BY5224</a:t>
            </a:r>
          </a:p>
          <a:p>
            <a:pPr>
              <a:buClr>
                <a:srgbClr val="35C5AA"/>
              </a:buClr>
            </a:pPr>
            <a:r>
              <a:rPr lang="nl-NL" sz="1800" dirty="0">
                <a:solidFill>
                  <a:srgbClr val="8B796F"/>
                </a:solidFill>
              </a:rPr>
              <a:t/>
            </a:r>
            <a:br>
              <a:rPr lang="nl-NL" sz="1800" dirty="0">
                <a:solidFill>
                  <a:srgbClr val="8B796F"/>
                </a:solidFill>
              </a:rPr>
            </a:b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p:txBody>
      </p:sp>
    </p:spTree>
    <p:extLst>
      <p:ext uri="{BB962C8B-B14F-4D97-AF65-F5344CB8AC3E}">
        <p14:creationId xmlns:p14="http://schemas.microsoft.com/office/powerpoint/2010/main" val="465684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76" y="1570937"/>
            <a:ext cx="7200800" cy="652463"/>
          </a:xfrm>
        </p:spPr>
        <p:txBody>
          <a:bodyPr/>
          <a:lstStyle/>
          <a:p>
            <a:r>
              <a:rPr lang="nl-NL" dirty="0">
                <a:solidFill>
                  <a:srgbClr val="35C5AA"/>
                </a:solidFill>
              </a:rPr>
              <a:t>Financiële factoren</a:t>
            </a:r>
          </a:p>
        </p:txBody>
      </p:sp>
      <p:sp>
        <p:nvSpPr>
          <p:cNvPr id="3" name="Content Placeholder 2"/>
          <p:cNvSpPr>
            <a:spLocks noGrp="1"/>
          </p:cNvSpPr>
          <p:nvPr>
            <p:ph idx="1"/>
          </p:nvPr>
        </p:nvSpPr>
        <p:spPr>
          <a:xfrm>
            <a:off x="1048776" y="2201689"/>
            <a:ext cx="7399184" cy="4537075"/>
          </a:xfrm>
        </p:spPr>
        <p:txBody>
          <a:bodyPr/>
          <a:lstStyle/>
          <a:p>
            <a:pPr>
              <a:buClr>
                <a:srgbClr val="35C5AA"/>
              </a:buClr>
            </a:pPr>
            <a:r>
              <a:rPr lang="nl-NL" sz="1800" b="1" dirty="0">
                <a:solidFill>
                  <a:srgbClr val="8B796F"/>
                </a:solidFill>
              </a:rPr>
              <a:t>Draagkracht(berekening)</a:t>
            </a:r>
            <a:br>
              <a:rPr lang="nl-NL" sz="1800" b="1" dirty="0">
                <a:solidFill>
                  <a:srgbClr val="8B796F"/>
                </a:solidFill>
              </a:rPr>
            </a:br>
            <a:r>
              <a:rPr lang="nl-NL" sz="1800" b="1" dirty="0">
                <a:solidFill>
                  <a:srgbClr val="8B796F"/>
                </a:solidFill>
              </a:rPr>
              <a:t/>
            </a:r>
            <a:br>
              <a:rPr lang="nl-NL" sz="1800" b="1" dirty="0">
                <a:solidFill>
                  <a:srgbClr val="8B796F"/>
                </a:solidFill>
              </a:rPr>
            </a:br>
            <a:r>
              <a:rPr lang="nl-NL" sz="1800" b="1" u="sng" dirty="0">
                <a:solidFill>
                  <a:srgbClr val="8B796F"/>
                </a:solidFill>
              </a:rPr>
              <a:t>Inkomen van de man (alles per jaar)</a:t>
            </a:r>
            <a:r>
              <a:rPr lang="nl-NL" sz="1800" b="1" dirty="0">
                <a:solidFill>
                  <a:srgbClr val="8B796F"/>
                </a:solidFill>
              </a:rPr>
              <a:t/>
            </a:r>
            <a:br>
              <a:rPr lang="nl-NL" sz="1800" b="1" dirty="0">
                <a:solidFill>
                  <a:srgbClr val="8B796F"/>
                </a:solidFill>
              </a:rPr>
            </a:br>
            <a:r>
              <a:rPr lang="nl-NL" sz="1800" b="1" dirty="0">
                <a:solidFill>
                  <a:srgbClr val="8B796F"/>
                </a:solidFill>
              </a:rPr>
              <a:t/>
            </a:r>
            <a:br>
              <a:rPr lang="nl-NL" sz="1800" b="1" dirty="0">
                <a:solidFill>
                  <a:srgbClr val="8B796F"/>
                </a:solidFill>
              </a:rPr>
            </a:br>
            <a:r>
              <a:rPr lang="nl-NL" sz="1800" b="1" dirty="0">
                <a:solidFill>
                  <a:srgbClr val="8B796F"/>
                </a:solidFill>
              </a:rPr>
              <a:t>inkomen uit arbeid (post 60)			€   87.190,=</a:t>
            </a:r>
          </a:p>
          <a:p>
            <a:pPr>
              <a:buClr>
                <a:srgbClr val="35C5AA"/>
              </a:buClr>
            </a:pPr>
            <a:r>
              <a:rPr lang="nl-NL" sz="1800" b="1" dirty="0">
                <a:solidFill>
                  <a:srgbClr val="8B796F"/>
                </a:solidFill>
              </a:rPr>
              <a:t>Inkomsten </a:t>
            </a:r>
            <a:r>
              <a:rPr lang="nl-NL" sz="1800" b="1">
                <a:solidFill>
                  <a:srgbClr val="8B796F"/>
                </a:solidFill>
              </a:rPr>
              <a:t>uit reguliere </a:t>
            </a:r>
            <a:r>
              <a:rPr lang="nl-NL" sz="1800" b="1" dirty="0">
                <a:solidFill>
                  <a:srgbClr val="8B796F"/>
                </a:solidFill>
              </a:rPr>
              <a:t>voordelen (post 96)	€ 138.230,=</a:t>
            </a:r>
            <a:br>
              <a:rPr lang="nl-NL" sz="1800" b="1" dirty="0">
                <a:solidFill>
                  <a:srgbClr val="8B796F"/>
                </a:solidFill>
              </a:rPr>
            </a:br>
            <a:r>
              <a:rPr lang="nl-NL" sz="1800" b="1" dirty="0">
                <a:solidFill>
                  <a:srgbClr val="8B796F"/>
                </a:solidFill>
              </a:rPr>
              <a:t/>
            </a:r>
            <a:br>
              <a:rPr lang="nl-NL" sz="1800" b="1" dirty="0">
                <a:solidFill>
                  <a:srgbClr val="8B796F"/>
                </a:solidFill>
              </a:rPr>
            </a:br>
            <a:r>
              <a:rPr lang="nl-NL" sz="1800" b="1" u="sng" dirty="0">
                <a:solidFill>
                  <a:srgbClr val="8B796F"/>
                </a:solidFill>
              </a:rPr>
              <a:t>Lasten</a:t>
            </a:r>
            <a:r>
              <a:rPr lang="nl-NL" sz="1800" b="1" dirty="0">
                <a:solidFill>
                  <a:srgbClr val="8B796F"/>
                </a:solidFill>
              </a:rPr>
              <a:t/>
            </a:r>
            <a:br>
              <a:rPr lang="nl-NL" sz="1800" b="1" dirty="0">
                <a:solidFill>
                  <a:srgbClr val="8B796F"/>
                </a:solidFill>
              </a:rPr>
            </a:br>
            <a:r>
              <a:rPr lang="nl-NL" sz="1800" b="1" dirty="0">
                <a:solidFill>
                  <a:srgbClr val="8B796F"/>
                </a:solidFill>
              </a:rPr>
              <a:t/>
            </a:r>
            <a:br>
              <a:rPr lang="nl-NL" sz="1800" b="1" dirty="0">
                <a:solidFill>
                  <a:srgbClr val="8B796F"/>
                </a:solidFill>
              </a:rPr>
            </a:br>
            <a:r>
              <a:rPr lang="nl-NL" sz="1800" b="1" dirty="0">
                <a:solidFill>
                  <a:srgbClr val="8B796F"/>
                </a:solidFill>
              </a:rPr>
              <a:t>WOZ: 						€ 450.000,=</a:t>
            </a:r>
          </a:p>
          <a:p>
            <a:pPr>
              <a:buClr>
                <a:srgbClr val="35C5AA"/>
              </a:buClr>
            </a:pPr>
            <a:r>
              <a:rPr lang="nl-NL" sz="1800" b="1" dirty="0">
                <a:solidFill>
                  <a:srgbClr val="8B796F"/>
                </a:solidFill>
              </a:rPr>
              <a:t>Hypotheekrente	per jaar	primair			€ nihil </a:t>
            </a:r>
          </a:p>
          <a:p>
            <a:pPr>
              <a:buClr>
                <a:srgbClr val="35C5AA"/>
              </a:buClr>
            </a:pPr>
            <a:r>
              <a:rPr lang="nl-NL" sz="1800" b="1" dirty="0">
                <a:solidFill>
                  <a:srgbClr val="8B796F"/>
                </a:solidFill>
              </a:rPr>
              <a:t>			subsidiair		€     6.000,=</a:t>
            </a:r>
          </a:p>
          <a:p>
            <a:pPr>
              <a:buClr>
                <a:srgbClr val="35C5AA"/>
              </a:buClr>
            </a:pPr>
            <a:r>
              <a:rPr lang="nl-NL" sz="1800" b="1" dirty="0">
                <a:solidFill>
                  <a:srgbClr val="8B796F"/>
                </a:solidFill>
              </a:rPr>
              <a:t>Premie ZKV (per maand)				€        135,=</a:t>
            </a:r>
          </a:p>
          <a:p>
            <a:pPr>
              <a:buClr>
                <a:srgbClr val="35C5AA"/>
              </a:buClr>
            </a:pPr>
            <a:r>
              <a:rPr lang="nl-NL" sz="1800" b="1" dirty="0">
                <a:solidFill>
                  <a:srgbClr val="8B796F"/>
                </a:solidFill>
              </a:rPr>
              <a:t>Kinderalimentatie € 400,= x 2			€        800,=					</a:t>
            </a:r>
            <a:endParaRPr lang="nl-NL" sz="1800" b="1" dirty="0"/>
          </a:p>
          <a:p>
            <a:pPr>
              <a:buClr>
                <a:srgbClr val="35C5AA"/>
              </a:buClr>
            </a:pPr>
            <a:r>
              <a:rPr lang="nl-NL" sz="1800" dirty="0">
                <a:solidFill>
                  <a:srgbClr val="8B796F"/>
                </a:solidFill>
              </a:rPr>
              <a:t/>
            </a:r>
            <a:br>
              <a:rPr lang="nl-NL" sz="1800" dirty="0">
                <a:solidFill>
                  <a:srgbClr val="8B796F"/>
                </a:solidFill>
              </a:rPr>
            </a:b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a:p>
            <a:pPr>
              <a:buClr>
                <a:srgbClr val="35C5AA"/>
              </a:buClr>
            </a:pPr>
            <a:r>
              <a:rPr lang="nl-NL" sz="1800" dirty="0">
                <a:solidFill>
                  <a:srgbClr val="8B796F"/>
                </a:solidFill>
              </a:rPr>
              <a:t/>
            </a:r>
            <a:br>
              <a:rPr lang="nl-NL" sz="1800" dirty="0">
                <a:solidFill>
                  <a:srgbClr val="8B796F"/>
                </a:solidFill>
              </a:rPr>
            </a:br>
            <a:endParaRPr lang="nl-NL" sz="1800" dirty="0">
              <a:solidFill>
                <a:srgbClr val="8B796F"/>
              </a:solidFill>
            </a:endParaRPr>
          </a:p>
        </p:txBody>
      </p:sp>
    </p:spTree>
    <p:extLst>
      <p:ext uri="{BB962C8B-B14F-4D97-AF65-F5344CB8AC3E}">
        <p14:creationId xmlns:p14="http://schemas.microsoft.com/office/powerpoint/2010/main" val="4228228976"/>
      </p:ext>
    </p:extLst>
  </p:cSld>
  <p:clrMapOvr>
    <a:masterClrMapping/>
  </p:clrMapOvr>
</p:sld>
</file>

<file path=ppt/theme/theme1.xml><?xml version="1.0" encoding="utf-8"?>
<a:theme xmlns:a="http://schemas.openxmlformats.org/drawingml/2006/main" name="Blank">
  <a:themeElements>
    <a:clrScheme name="Custom 1">
      <a:dk1>
        <a:srgbClr val="7F6F65"/>
      </a:dk1>
      <a:lt1>
        <a:srgbClr val="FFFFFF"/>
      </a:lt1>
      <a:dk2>
        <a:srgbClr val="66D0C9"/>
      </a:dk2>
      <a:lt2>
        <a:srgbClr val="7F6F65"/>
      </a:lt2>
      <a:accent1>
        <a:srgbClr val="7F6F65"/>
      </a:accent1>
      <a:accent2>
        <a:srgbClr val="66D0C9"/>
      </a:accent2>
      <a:accent3>
        <a:srgbClr val="FFFFFF"/>
      </a:accent3>
      <a:accent4>
        <a:srgbClr val="7F6F65"/>
      </a:accent4>
      <a:accent5>
        <a:srgbClr val="B0AFB6"/>
      </a:accent5>
      <a:accent6>
        <a:srgbClr val="66D0C9"/>
      </a:accent6>
      <a:hlink>
        <a:srgbClr val="66D0C9"/>
      </a:hlink>
      <a:folHlink>
        <a:srgbClr val="D3CAC5"/>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1">
        <a:dk1>
          <a:srgbClr val="46405F"/>
        </a:dk1>
        <a:lt1>
          <a:srgbClr val="FFFFFF"/>
        </a:lt1>
        <a:dk2>
          <a:srgbClr val="3296C8"/>
        </a:dk2>
        <a:lt2>
          <a:srgbClr val="8B796F"/>
        </a:lt2>
        <a:accent1>
          <a:srgbClr val="46405F"/>
        </a:accent1>
        <a:accent2>
          <a:srgbClr val="AFBC4A"/>
        </a:accent2>
        <a:accent3>
          <a:srgbClr val="FFFFFF"/>
        </a:accent3>
        <a:accent4>
          <a:srgbClr val="3A3550"/>
        </a:accent4>
        <a:accent5>
          <a:srgbClr val="B0AFB6"/>
        </a:accent5>
        <a:accent6>
          <a:srgbClr val="9EAA42"/>
        </a:accent6>
        <a:hlink>
          <a:srgbClr val="3296C8"/>
        </a:hlink>
        <a:folHlink>
          <a:srgbClr val="D3CAC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4623</TotalTime>
  <Words>217</Words>
  <Application>Microsoft Macintosh PowerPoint</Application>
  <PresentationFormat>Diavoorstelling (4:3)</PresentationFormat>
  <Paragraphs>116</Paragraphs>
  <Slides>11</Slides>
  <Notes>10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Century Gothic</vt:lpstr>
      <vt:lpstr>Verdana</vt:lpstr>
      <vt:lpstr>Arial</vt:lpstr>
      <vt:lpstr>Blank</vt:lpstr>
      <vt:lpstr>Zitting 14 december 2017 Appels – Koots  </vt:lpstr>
      <vt:lpstr>In geschil:</vt:lpstr>
      <vt:lpstr>PowerPoint-presentatie</vt:lpstr>
      <vt:lpstr>Niet – financiële factoren</vt:lpstr>
      <vt:lpstr>Financiële factoren</vt:lpstr>
      <vt:lpstr>Financiële factoren</vt:lpstr>
      <vt:lpstr>Limitering ?</vt:lpstr>
      <vt:lpstr>Limitering ?</vt:lpstr>
      <vt:lpstr>Financiële factoren</vt:lpstr>
      <vt:lpstr>Financiële factoren</vt:lpstr>
      <vt:lpstr>Financiële factoren</vt:lpstr>
    </vt:vector>
  </TitlesOfParts>
  <Company>AKD advocaten &amp; notarissen</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dc:title>
  <dc:creator>Rob van Coolwijk</dc:creator>
  <cp:lastModifiedBy>Marco  van Weverwijk</cp:lastModifiedBy>
  <cp:revision>409</cp:revision>
  <cp:lastPrinted>2017-12-07T13:28:29Z</cp:lastPrinted>
  <dcterms:created xsi:type="dcterms:W3CDTF">2013-01-06T17:46:28Z</dcterms:created>
  <dcterms:modified xsi:type="dcterms:W3CDTF">2017-12-13T10:03:32Z</dcterms:modified>
</cp:coreProperties>
</file>